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3"/>
  </p:notesMasterIdLst>
  <p:sldIdLst>
    <p:sldId id="259" r:id="rId2"/>
    <p:sldId id="260" r:id="rId3"/>
    <p:sldId id="261" r:id="rId4"/>
    <p:sldId id="262" r:id="rId5"/>
    <p:sldId id="263" r:id="rId6"/>
    <p:sldId id="264" r:id="rId7"/>
    <p:sldId id="265" r:id="rId8"/>
    <p:sldId id="266" r:id="rId9"/>
    <p:sldId id="267" r:id="rId10"/>
    <p:sldId id="268" r:id="rId11"/>
    <p:sldId id="269" r:id="rId12"/>
    <p:sldId id="288" r:id="rId13"/>
    <p:sldId id="28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1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D00DF7-B37D-434F-8289-15935AEF7B33}" type="datetimeFigureOut">
              <a:rPr lang="zh-TW" altLang="en-US" smtClean="0"/>
              <a:pPr/>
              <a:t>2017/9/12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C06994-2A03-4A4A-9434-4FEF8F81DDB6}" type="slidenum">
              <a:rPr lang="zh-TW" altLang="en-US" smtClean="0"/>
              <a:pPr/>
              <a:t>‹#›</a:t>
            </a:fld>
            <a:endParaRPr lang="zh-TW" altLang="en-US"/>
          </a:p>
        </p:txBody>
      </p:sp>
    </p:spTree>
    <p:extLst>
      <p:ext uri="{BB962C8B-B14F-4D97-AF65-F5344CB8AC3E}">
        <p14:creationId xmlns:p14="http://schemas.microsoft.com/office/powerpoint/2010/main" val="1746016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7"/>
          <p:cNvSpPr>
            <a:spLocks noGrp="1" noChangeArrowheads="1"/>
          </p:cNvSpPr>
          <p:nvPr>
            <p:ph type="sldNum" sz="quarter" idx="5"/>
          </p:nvPr>
        </p:nvSpPr>
        <p:spPr>
          <a:noFill/>
        </p:spPr>
        <p:txBody>
          <a:bodyPr/>
          <a:lstStyle/>
          <a:p>
            <a:fld id="{C3C7E56E-3965-41D6-BB84-EBB74D01FE73}" type="slidenum">
              <a:rPr lang="en-US" altLang="zh-TW" smtClean="0"/>
              <a:pPr/>
              <a:t>12</a:t>
            </a:fld>
            <a:endParaRPr lang="en-US" altLang="zh-TW" smtClean="0"/>
          </a:p>
        </p:txBody>
      </p:sp>
      <p:sp>
        <p:nvSpPr>
          <p:cNvPr id="636931" name="Rectangle 2"/>
          <p:cNvSpPr>
            <a:spLocks noGrp="1" noRot="1" noChangeAspect="1" noChangeArrowheads="1" noTextEdit="1"/>
          </p:cNvSpPr>
          <p:nvPr>
            <p:ph type="sldImg"/>
          </p:nvPr>
        </p:nvSpPr>
        <p:spPr>
          <a:xfrm>
            <a:off x="1143000" y="684213"/>
            <a:ext cx="4573588" cy="3430587"/>
          </a:xfrm>
          <a:ln/>
        </p:spPr>
      </p:sp>
      <p:sp>
        <p:nvSpPr>
          <p:cNvPr id="636932" name="Rectangle 3"/>
          <p:cNvSpPr>
            <a:spLocks noGrp="1" noChangeArrowheads="1"/>
          </p:cNvSpPr>
          <p:nvPr>
            <p:ph type="body" idx="1"/>
          </p:nvPr>
        </p:nvSpPr>
        <p:spPr>
          <a:xfrm>
            <a:off x="914400" y="4343400"/>
            <a:ext cx="5029200" cy="4116388"/>
          </a:xfrm>
          <a:noFill/>
          <a:ln/>
        </p:spPr>
        <p:txBody>
          <a:bodyPr lIns="89137" tIns="44569" rIns="89137" bIns="44569"/>
          <a:lstStyle/>
          <a:p>
            <a:pPr eaLnBrk="1" hangingPunct="1"/>
            <a:endParaRPr lang="zh-TW" altLang="zh-TW" smtClean="0"/>
          </a:p>
        </p:txBody>
      </p:sp>
    </p:spTree>
    <p:extLst>
      <p:ext uri="{BB962C8B-B14F-4D97-AF65-F5344CB8AC3E}">
        <p14:creationId xmlns:p14="http://schemas.microsoft.com/office/powerpoint/2010/main" val="3241655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7"/>
          <p:cNvSpPr>
            <a:spLocks noGrp="1" noChangeArrowheads="1"/>
          </p:cNvSpPr>
          <p:nvPr>
            <p:ph type="sldNum" sz="quarter" idx="5"/>
          </p:nvPr>
        </p:nvSpPr>
        <p:spPr>
          <a:noFill/>
        </p:spPr>
        <p:txBody>
          <a:bodyPr/>
          <a:lstStyle/>
          <a:p>
            <a:fld id="{F8740894-46A8-45A0-BA5C-B9CBE1EECFB8}" type="slidenum">
              <a:rPr lang="en-US" altLang="zh-TW" smtClean="0"/>
              <a:pPr/>
              <a:t>26</a:t>
            </a:fld>
            <a:endParaRPr lang="en-US" altLang="zh-TW" smtClean="0"/>
          </a:p>
        </p:txBody>
      </p:sp>
      <p:sp>
        <p:nvSpPr>
          <p:cNvPr id="619523" name="Rectangle 2"/>
          <p:cNvSpPr>
            <a:spLocks noGrp="1" noRot="1" noChangeAspect="1" noChangeArrowheads="1" noTextEdit="1"/>
          </p:cNvSpPr>
          <p:nvPr>
            <p:ph type="sldImg"/>
          </p:nvPr>
        </p:nvSpPr>
        <p:spPr>
          <a:ln/>
        </p:spPr>
      </p:sp>
      <p:sp>
        <p:nvSpPr>
          <p:cNvPr id="619524" name="Rectangle 3"/>
          <p:cNvSpPr>
            <a:spLocks noGrp="1" noChangeArrowheads="1"/>
          </p:cNvSpPr>
          <p:nvPr>
            <p:ph type="body" idx="1"/>
          </p:nvPr>
        </p:nvSpPr>
        <p:spPr>
          <a:xfrm>
            <a:off x="685800" y="4343400"/>
            <a:ext cx="5486400" cy="4114800"/>
          </a:xfrm>
          <a:noFill/>
          <a:ln/>
        </p:spPr>
        <p:txBody>
          <a:bodyPr/>
          <a:lstStyle/>
          <a:p>
            <a:pPr marL="228600" indent="-228600" eaLnBrk="1" hangingPunct="1"/>
            <a:r>
              <a:rPr lang="zh-TW" altLang="en-US" smtClean="0"/>
              <a:t>本研究認為一個管理者能有效引導知識社群發展除了掌握學者建議的社群成功原則外，</a:t>
            </a:r>
          </a:p>
          <a:p>
            <a:pPr marL="228600" indent="-228600" eaLnBrk="1" hangingPunct="1"/>
            <a:r>
              <a:rPr lang="zh-TW" altLang="en-US" smtClean="0"/>
              <a:t>其工作還應包含社群活動的規劃、社群動態的觀察、發展狀況的評估、發展障礙的界定、及因應對策的制定與執行。</a:t>
            </a:r>
          </a:p>
          <a:p>
            <a:pPr marL="228600" indent="-228600" eaLnBrk="1" hangingPunct="1"/>
            <a:endParaRPr lang="zh-TW" altLang="en-US" smtClean="0"/>
          </a:p>
          <a:p>
            <a:pPr marL="228600" indent="-228600" eaLnBrk="1" hangingPunct="1"/>
            <a:r>
              <a:rPr lang="zh-TW" altLang="en-US" smtClean="0"/>
              <a:t>因此本研究提出一社群管理程序，並以此做為系統開發依據。</a:t>
            </a:r>
          </a:p>
          <a:p>
            <a:pPr marL="228600" indent="-228600" eaLnBrk="1" hangingPunct="1"/>
            <a:endParaRPr lang="en-US" altLang="zh-TW" smtClean="0"/>
          </a:p>
        </p:txBody>
      </p:sp>
    </p:spTree>
    <p:extLst>
      <p:ext uri="{BB962C8B-B14F-4D97-AF65-F5344CB8AC3E}">
        <p14:creationId xmlns:p14="http://schemas.microsoft.com/office/powerpoint/2010/main" val="3930573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a:noFill/>
        </p:spPr>
        <p:txBody>
          <a:bodyPr/>
          <a:lstStyle/>
          <a:p>
            <a:fld id="{478FCE53-8765-41A1-A88E-C8593E2477DE}" type="slidenum">
              <a:rPr lang="en-US" altLang="zh-TW" smtClean="0"/>
              <a:pPr/>
              <a:t>27</a:t>
            </a:fld>
            <a:endParaRPr lang="en-US" altLang="zh-TW" smtClean="0"/>
          </a:p>
        </p:txBody>
      </p:sp>
      <p:sp>
        <p:nvSpPr>
          <p:cNvPr id="620547" name="Rectangle 2"/>
          <p:cNvSpPr>
            <a:spLocks noGrp="1" noRot="1" noChangeAspect="1" noChangeArrowheads="1" noTextEdit="1"/>
          </p:cNvSpPr>
          <p:nvPr>
            <p:ph type="sldImg"/>
          </p:nvPr>
        </p:nvSpPr>
        <p:spPr>
          <a:ln/>
        </p:spPr>
      </p:sp>
      <p:sp>
        <p:nvSpPr>
          <p:cNvPr id="620548" name="Rectangle 3"/>
          <p:cNvSpPr>
            <a:spLocks noGrp="1" noChangeArrowheads="1"/>
          </p:cNvSpPr>
          <p:nvPr>
            <p:ph type="body" idx="1"/>
          </p:nvPr>
        </p:nvSpPr>
        <p:spPr>
          <a:xfrm>
            <a:off x="685800" y="4343400"/>
            <a:ext cx="5486400" cy="4114800"/>
          </a:xfrm>
          <a:noFill/>
          <a:ln/>
        </p:spPr>
        <p:txBody>
          <a:bodyPr/>
          <a:lstStyle/>
          <a:p>
            <a:pPr eaLnBrk="1" hangingPunct="1"/>
            <a:r>
              <a:rPr lang="zh-TW" altLang="en-US" smtClean="0"/>
              <a:t>管理者專區為本研究的發展重點</a:t>
            </a:r>
            <a:r>
              <a:rPr lang="en-US" altLang="zh-TW" smtClean="0"/>
              <a:t>, </a:t>
            </a:r>
            <a:r>
              <a:rPr lang="zh-TW" altLang="en-US" smtClean="0"/>
              <a:t>因此將其架構再細分如下</a:t>
            </a:r>
            <a:r>
              <a:rPr lang="en-US" altLang="zh-TW" smtClean="0"/>
              <a:t>: </a:t>
            </a:r>
          </a:p>
          <a:p>
            <a:pPr eaLnBrk="1" hangingPunct="1"/>
            <a:r>
              <a:rPr lang="zh-TW" altLang="en-US" smtClean="0"/>
              <a:t>管理者專區有五大功能</a:t>
            </a:r>
            <a:r>
              <a:rPr lang="en-US" altLang="zh-TW" smtClean="0"/>
              <a:t>, </a:t>
            </a:r>
          </a:p>
          <a:p>
            <a:pPr eaLnBrk="1" hangingPunct="1"/>
            <a:r>
              <a:rPr lang="zh-TW" altLang="en-US" smtClean="0"/>
              <a:t>一是 活動規劃建議</a:t>
            </a:r>
            <a:r>
              <a:rPr lang="en-US" altLang="zh-TW" smtClean="0"/>
              <a:t>, </a:t>
            </a:r>
            <a:r>
              <a:rPr lang="zh-TW" altLang="en-US" smtClean="0"/>
              <a:t>整合文獻中學者對社群發展工作的看法</a:t>
            </a:r>
            <a:r>
              <a:rPr lang="en-US" altLang="zh-TW" smtClean="0"/>
              <a:t>, </a:t>
            </a:r>
            <a:r>
              <a:rPr lang="zh-TW" altLang="en-US" smtClean="0"/>
              <a:t>如發展流程</a:t>
            </a:r>
            <a:r>
              <a:rPr lang="en-US" altLang="zh-TW" smtClean="0"/>
              <a:t>&amp;</a:t>
            </a:r>
            <a:r>
              <a:rPr lang="zh-TW" altLang="en-US" smtClean="0"/>
              <a:t>人員角色 </a:t>
            </a:r>
            <a:r>
              <a:rPr lang="en-US" altLang="zh-TW" smtClean="0"/>
              <a:t>&amp; </a:t>
            </a:r>
            <a:r>
              <a:rPr lang="zh-TW" altLang="en-US" smtClean="0"/>
              <a:t>成功原則等</a:t>
            </a:r>
            <a:r>
              <a:rPr lang="en-US" altLang="zh-TW" smtClean="0"/>
              <a:t>, </a:t>
            </a:r>
            <a:r>
              <a:rPr lang="zh-TW" altLang="en-US" smtClean="0"/>
              <a:t>提供管理者進行活動安排時的參考</a:t>
            </a:r>
          </a:p>
          <a:p>
            <a:pPr eaLnBrk="1" hangingPunct="1"/>
            <a:r>
              <a:rPr lang="zh-TW" altLang="en-US" smtClean="0"/>
              <a:t>二是 社群運作狀態統計資訊 </a:t>
            </a:r>
            <a:r>
              <a:rPr lang="en-US" altLang="zh-TW" smtClean="0"/>
              <a:t>, </a:t>
            </a:r>
            <a:r>
              <a:rPr lang="zh-TW" altLang="en-US" smtClean="0"/>
              <a:t>資訊分為三類 </a:t>
            </a:r>
            <a:r>
              <a:rPr lang="en-US" altLang="zh-TW" smtClean="0"/>
              <a:t>:</a:t>
            </a:r>
            <a:r>
              <a:rPr lang="zh-TW" altLang="en-US" smtClean="0"/>
              <a:t>人員面 內容面 與 社群面 </a:t>
            </a:r>
          </a:p>
          <a:p>
            <a:pPr eaLnBrk="1" hangingPunct="1"/>
            <a:r>
              <a:rPr lang="zh-TW" altLang="en-US" smtClean="0"/>
              <a:t>三是 社群運作評估   此評估以問卷方式進行</a:t>
            </a:r>
            <a:r>
              <a:rPr lang="en-US" altLang="zh-TW" smtClean="0"/>
              <a:t>, </a:t>
            </a:r>
            <a:r>
              <a:rPr lang="zh-TW" altLang="en-US" smtClean="0"/>
              <a:t>讓管理者可以診斷 社群在五個發展階段的表現</a:t>
            </a:r>
          </a:p>
          <a:p>
            <a:pPr eaLnBrk="1" hangingPunct="1"/>
            <a:r>
              <a:rPr lang="zh-TW" altLang="en-US" smtClean="0"/>
              <a:t>       以及成員對社群發展的觀感 </a:t>
            </a:r>
          </a:p>
          <a:p>
            <a:pPr eaLnBrk="1" hangingPunct="1"/>
            <a:r>
              <a:rPr lang="zh-TW" altLang="en-US" smtClean="0"/>
              <a:t>四是 管理建議  根據 評估結果 提供問題改善建議及相關工作執行的核心觀念</a:t>
            </a:r>
          </a:p>
          <a:p>
            <a:pPr eaLnBrk="1" hangingPunct="1"/>
            <a:r>
              <a:rPr lang="zh-TW" altLang="en-US" smtClean="0"/>
              <a:t>五則是 一般系統所具備的系統設定功能</a:t>
            </a:r>
          </a:p>
        </p:txBody>
      </p:sp>
    </p:spTree>
    <p:extLst>
      <p:ext uri="{BB962C8B-B14F-4D97-AF65-F5344CB8AC3E}">
        <p14:creationId xmlns:p14="http://schemas.microsoft.com/office/powerpoint/2010/main" val="2340563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76250" y="0"/>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76250" y="1268413"/>
            <a:ext cx="4038600" cy="4495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67250" y="1268413"/>
            <a:ext cx="4038600" cy="4495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7200" y="6248400"/>
            <a:ext cx="2133600" cy="457200"/>
          </a:xfrm>
        </p:spPr>
        <p:txBody>
          <a:bodyPr/>
          <a:lstStyle>
            <a:lvl1pPr>
              <a:defRPr/>
            </a:lvl1pPr>
          </a:lstStyle>
          <a:p>
            <a:endParaRPr lang="en-US" altLang="zh-TW"/>
          </a:p>
        </p:txBody>
      </p:sp>
      <p:sp>
        <p:nvSpPr>
          <p:cNvPr id="6" name="頁尾版面配置區 5"/>
          <p:cNvSpPr>
            <a:spLocks noGrp="1"/>
          </p:cNvSpPr>
          <p:nvPr>
            <p:ph type="ftr" sz="quarter" idx="11"/>
          </p:nvPr>
        </p:nvSpPr>
        <p:spPr>
          <a:xfrm>
            <a:off x="3124200" y="6248400"/>
            <a:ext cx="2895600" cy="457200"/>
          </a:xfrm>
        </p:spPr>
        <p:txBody>
          <a:bodyPr/>
          <a:lstStyle>
            <a:lvl1pPr>
              <a:defRPr/>
            </a:lvl1pPr>
          </a:lstStyle>
          <a:p>
            <a:endParaRPr lang="en-US" altLang="zh-TW"/>
          </a:p>
        </p:txBody>
      </p:sp>
      <p:sp>
        <p:nvSpPr>
          <p:cNvPr id="7" name="投影片編號版面配置區 6"/>
          <p:cNvSpPr>
            <a:spLocks noGrp="1"/>
          </p:cNvSpPr>
          <p:nvPr>
            <p:ph type="sldNum" sz="quarter" idx="12"/>
          </p:nvPr>
        </p:nvSpPr>
        <p:spPr>
          <a:xfrm>
            <a:off x="6553200" y="6248400"/>
            <a:ext cx="2133600" cy="457200"/>
          </a:xfrm>
        </p:spPr>
        <p:txBody>
          <a:bodyPr/>
          <a:lstStyle>
            <a:lvl1pPr>
              <a:defRPr/>
            </a:lvl1pPr>
          </a:lstStyle>
          <a:p>
            <a:fld id="{9C79135E-A301-4033-95AC-01119BF88BBF}" type="slidenum">
              <a:rPr lang="en-US" altLang="zh-TW"/>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26"/>
          <p:cNvSpPr>
            <a:spLocks noGrp="1" noChangeArrowheads="1"/>
          </p:cNvSpPr>
          <p:nvPr>
            <p:ph type="sldNum" sz="quarter" idx="12"/>
          </p:nvPr>
        </p:nvSpPr>
        <p:spPr>
          <a:ln/>
        </p:spPr>
        <p:txBody>
          <a:bodyPr/>
          <a:lstStyle>
            <a:lvl1pPr>
              <a:defRPr/>
            </a:lvl1pPr>
          </a:lstStyle>
          <a:p>
            <a:pPr>
              <a:defRPr/>
            </a:pPr>
            <a:fld id="{3C9A7EBD-2EB5-4704-A842-AE37817F9FC0}"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26"/>
          <p:cNvSpPr>
            <a:spLocks noGrp="1" noChangeArrowheads="1"/>
          </p:cNvSpPr>
          <p:nvPr>
            <p:ph type="sldNum" sz="quarter" idx="12"/>
          </p:nvPr>
        </p:nvSpPr>
        <p:spPr>
          <a:ln/>
        </p:spPr>
        <p:txBody>
          <a:bodyPr/>
          <a:lstStyle>
            <a:lvl1pPr>
              <a:defRPr/>
            </a:lvl1pPr>
          </a:lstStyle>
          <a:p>
            <a:pPr>
              <a:defRPr/>
            </a:pPr>
            <a:fld id="{0BA6FF6F-D83F-40CC-9A79-776AAA8CC23A}"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26"/>
          <p:cNvSpPr>
            <a:spLocks noGrp="1" noChangeArrowheads="1"/>
          </p:cNvSpPr>
          <p:nvPr>
            <p:ph type="sldNum" sz="quarter" idx="12"/>
          </p:nvPr>
        </p:nvSpPr>
        <p:spPr>
          <a:ln/>
        </p:spPr>
        <p:txBody>
          <a:bodyPr/>
          <a:lstStyle>
            <a:lvl1pPr>
              <a:defRPr/>
            </a:lvl1pPr>
          </a:lstStyle>
          <a:p>
            <a:pPr>
              <a:defRPr/>
            </a:pPr>
            <a:fld id="{934C2F1D-1F1A-455E-9C7D-7872E633EAF7}"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68313" y="0"/>
            <a:ext cx="8229600" cy="576421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26"/>
          <p:cNvSpPr>
            <a:spLocks noGrp="1" noChangeArrowheads="1"/>
          </p:cNvSpPr>
          <p:nvPr>
            <p:ph type="sldNum" sz="quarter" idx="12"/>
          </p:nvPr>
        </p:nvSpPr>
        <p:spPr>
          <a:ln/>
        </p:spPr>
        <p:txBody>
          <a:bodyPr/>
          <a:lstStyle>
            <a:lvl1pPr>
              <a:defRPr/>
            </a:lvl1pPr>
          </a:lstStyle>
          <a:p>
            <a:pPr>
              <a:defRPr/>
            </a:pPr>
            <a:fld id="{B16DFDF2-3E81-46A4-9A2F-34590DD6BD4B}"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mailto:lgg@cs.ntust.edu.tw" TargetMode="External"/><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14632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zh-TW" altLang="en-US"/>
            </a:p>
          </p:txBody>
        </p:sp>
        <p:sp>
          <p:nvSpPr>
            <p:cNvPr id="14633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zh-TW" altLang="en-US"/>
            </a:p>
          </p:txBody>
        </p:sp>
      </p:grpSp>
      <p:sp>
        <p:nvSpPr>
          <p:cNvPr id="14633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zh-TW" altLang="en-US"/>
          </a:p>
        </p:txBody>
      </p:sp>
      <p:grpSp>
        <p:nvGrpSpPr>
          <p:cNvPr id="3" name="Group 6"/>
          <p:cNvGrpSpPr>
            <a:grpSpLocks/>
          </p:cNvGrpSpPr>
          <p:nvPr/>
        </p:nvGrpSpPr>
        <p:grpSpPr bwMode="auto">
          <a:xfrm>
            <a:off x="0" y="6019800"/>
            <a:ext cx="7848600" cy="857250"/>
            <a:chOff x="0" y="3792"/>
            <a:chExt cx="4944" cy="540"/>
          </a:xfrm>
        </p:grpSpPr>
        <p:sp>
          <p:nvSpPr>
            <p:cNvPr id="14633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zh-TW" altLang="en-US"/>
            </a:p>
          </p:txBody>
        </p:sp>
        <p:grpSp>
          <p:nvGrpSpPr>
            <p:cNvPr id="4" name="Group 8"/>
            <p:cNvGrpSpPr>
              <a:grpSpLocks/>
            </p:cNvGrpSpPr>
            <p:nvPr userDrawn="1"/>
          </p:nvGrpSpPr>
          <p:grpSpPr bwMode="auto">
            <a:xfrm>
              <a:off x="2486" y="3792"/>
              <a:ext cx="2458" cy="540"/>
              <a:chOff x="2486" y="3792"/>
              <a:chExt cx="2458" cy="540"/>
            </a:xfrm>
          </p:grpSpPr>
          <p:sp>
            <p:nvSpPr>
              <p:cNvPr id="14633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zh-TW" altLang="en-US"/>
              </a:p>
            </p:txBody>
          </p:sp>
          <p:sp>
            <p:nvSpPr>
              <p:cNvPr id="14633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zh-TW" altLang="en-US"/>
              </a:p>
            </p:txBody>
          </p:sp>
          <p:sp>
            <p:nvSpPr>
              <p:cNvPr id="14633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zh-TW" altLang="en-US"/>
              </a:p>
            </p:txBody>
          </p:sp>
          <p:sp>
            <p:nvSpPr>
              <p:cNvPr id="14633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zh-TW" altLang="en-US"/>
              </a:p>
            </p:txBody>
          </p:sp>
          <p:sp>
            <p:nvSpPr>
              <p:cNvPr id="14633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zh-TW" altLang="en-US"/>
              </a:p>
            </p:txBody>
          </p:sp>
        </p:grpSp>
        <p:sp>
          <p:nvSpPr>
            <p:cNvPr id="14633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zh-TW" altLang="en-US"/>
            </a:p>
          </p:txBody>
        </p:sp>
      </p:grpSp>
      <p:grpSp>
        <p:nvGrpSpPr>
          <p:cNvPr id="5" name="Group 15"/>
          <p:cNvGrpSpPr>
            <a:grpSpLocks/>
          </p:cNvGrpSpPr>
          <p:nvPr/>
        </p:nvGrpSpPr>
        <p:grpSpPr bwMode="auto">
          <a:xfrm>
            <a:off x="627063" y="6021388"/>
            <a:ext cx="5684837" cy="849312"/>
            <a:chOff x="395" y="3793"/>
            <a:chExt cx="3581" cy="535"/>
          </a:xfrm>
        </p:grpSpPr>
        <p:sp>
          <p:nvSpPr>
            <p:cNvPr id="14633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zh-TW" altLang="en-US"/>
            </a:p>
          </p:txBody>
        </p:sp>
        <p:sp>
          <p:nvSpPr>
            <p:cNvPr id="14633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zh-TW" altLang="en-US"/>
            </a:p>
          </p:txBody>
        </p:sp>
        <p:sp>
          <p:nvSpPr>
            <p:cNvPr id="14633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zh-TW" altLang="en-US"/>
            </a:p>
          </p:txBody>
        </p:sp>
        <p:sp>
          <p:nvSpPr>
            <p:cNvPr id="14633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zh-TW" altLang="en-US"/>
            </a:p>
          </p:txBody>
        </p:sp>
        <p:sp>
          <p:nvSpPr>
            <p:cNvPr id="14633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zh-TW" altLang="en-US"/>
            </a:p>
          </p:txBody>
        </p:sp>
        <p:sp>
          <p:nvSpPr>
            <p:cNvPr id="14633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zh-TW" altLang="en-US"/>
            </a:p>
          </p:txBody>
        </p:sp>
      </p:grpSp>
      <p:sp>
        <p:nvSpPr>
          <p:cNvPr id="1463318" name="Rectangle 22"/>
          <p:cNvSpPr>
            <a:spLocks noGrp="1" noChangeArrowheads="1"/>
          </p:cNvSpPr>
          <p:nvPr>
            <p:ph type="title"/>
          </p:nvPr>
        </p:nvSpPr>
        <p:spPr bwMode="auto">
          <a:xfrm>
            <a:off x="47625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463319" name="Rectangle 23"/>
          <p:cNvSpPr>
            <a:spLocks noGrp="1" noChangeArrowheads="1"/>
          </p:cNvSpPr>
          <p:nvPr>
            <p:ph type="body" idx="1"/>
          </p:nvPr>
        </p:nvSpPr>
        <p:spPr bwMode="auto">
          <a:xfrm>
            <a:off x="476250" y="1268413"/>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4633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defRPr>
            </a:lvl1pPr>
          </a:lstStyle>
          <a:p>
            <a:endParaRPr lang="en-US" altLang="zh-TW"/>
          </a:p>
        </p:txBody>
      </p:sp>
      <p:sp>
        <p:nvSpPr>
          <p:cNvPr id="14633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defRPr>
            </a:lvl1pPr>
          </a:lstStyle>
          <a:p>
            <a:endParaRPr lang="en-US" altLang="zh-TW"/>
          </a:p>
        </p:txBody>
      </p:sp>
      <p:sp>
        <p:nvSpPr>
          <p:cNvPr id="14633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defRPr>
            </a:lvl1pPr>
          </a:lstStyle>
          <a:p>
            <a:fld id="{4CC7B7DB-30E4-4489-8E11-6656BE016FDF}" type="slidenum">
              <a:rPr lang="en-US" altLang="zh-TW"/>
              <a:pPr/>
              <a:t>‹#›</a:t>
            </a:fld>
            <a:endParaRPr lang="en-US" altLang="zh-TW"/>
          </a:p>
        </p:txBody>
      </p:sp>
      <p:grpSp>
        <p:nvGrpSpPr>
          <p:cNvPr id="6" name="Group 31"/>
          <p:cNvGrpSpPr>
            <a:grpSpLocks/>
          </p:cNvGrpSpPr>
          <p:nvPr/>
        </p:nvGrpSpPr>
        <p:grpSpPr bwMode="auto">
          <a:xfrm>
            <a:off x="1241425" y="6399213"/>
            <a:ext cx="6408738" cy="493712"/>
            <a:chOff x="782" y="4031"/>
            <a:chExt cx="4037" cy="311"/>
          </a:xfrm>
        </p:grpSpPr>
        <p:pic>
          <p:nvPicPr>
            <p:cNvPr id="1463324" name="Picture 28" descr="namemark2"/>
            <p:cNvPicPr>
              <a:picLocks noChangeAspect="1" noChangeArrowheads="1"/>
            </p:cNvPicPr>
            <p:nvPr userDrawn="1"/>
          </p:nvPicPr>
          <p:blipFill>
            <a:blip r:embed="rId7" cstate="print"/>
            <a:srcRect/>
            <a:stretch>
              <a:fillRect/>
            </a:stretch>
          </p:blipFill>
          <p:spPr bwMode="auto">
            <a:xfrm>
              <a:off x="782" y="4031"/>
              <a:ext cx="960" cy="199"/>
            </a:xfrm>
            <a:prstGeom prst="rect">
              <a:avLst/>
            </a:prstGeom>
            <a:noFill/>
          </p:spPr>
        </p:pic>
        <p:sp>
          <p:nvSpPr>
            <p:cNvPr id="1463325" name="Rectangle 29"/>
            <p:cNvSpPr>
              <a:spLocks noChangeArrowheads="1"/>
            </p:cNvSpPr>
            <p:nvPr userDrawn="1"/>
          </p:nvSpPr>
          <p:spPr bwMode="auto">
            <a:xfrm>
              <a:off x="1774" y="4059"/>
              <a:ext cx="3045" cy="173"/>
            </a:xfrm>
            <a:prstGeom prst="rect">
              <a:avLst/>
            </a:prstGeom>
            <a:noFill/>
            <a:ln w="9525">
              <a:noFill/>
              <a:miter lim="800000"/>
              <a:headEnd/>
              <a:tailEnd/>
            </a:ln>
            <a:effectLst/>
          </p:spPr>
          <p:txBody>
            <a:bodyPr wrap="none">
              <a:spAutoFit/>
            </a:bodyPr>
            <a:lstStyle/>
            <a:p>
              <a:r>
                <a:rPr lang="zh-TW" altLang="en-US" sz="1200">
                  <a:solidFill>
                    <a:srgbClr val="FFFF00"/>
                  </a:solidFill>
                  <a:ea typeface="標楷體" pitchFamily="65" charset="-120"/>
                </a:rPr>
                <a:t>李國光   </a:t>
              </a:r>
              <a:r>
                <a:rPr lang="zh-TW" altLang="en-US" sz="1200">
                  <a:solidFill>
                    <a:srgbClr val="FFFF00"/>
                  </a:solidFill>
                  <a:ea typeface="標楷體" pitchFamily="65" charset="-120"/>
                  <a:sym typeface="Symbol" pitchFamily="18" charset="2"/>
                </a:rPr>
                <a:t></a:t>
              </a:r>
              <a:r>
                <a:rPr lang="zh-TW" altLang="en-US" sz="1200">
                  <a:solidFill>
                    <a:srgbClr val="FFFF00"/>
                  </a:solidFill>
                  <a:ea typeface="標楷體" pitchFamily="65" charset="-120"/>
                </a:rPr>
                <a:t> 版權所有   </a:t>
              </a:r>
              <a:r>
                <a:rPr lang="en-US" altLang="zh-TW" sz="1200">
                  <a:solidFill>
                    <a:srgbClr val="FFFF00"/>
                  </a:solidFill>
                  <a:ea typeface="標楷體" pitchFamily="65" charset="-120"/>
                </a:rPr>
                <a:t>Tel: 02-2737-6782  Email: </a:t>
              </a:r>
              <a:r>
                <a:rPr lang="en-US" altLang="zh-TW" sz="1200">
                  <a:solidFill>
                    <a:srgbClr val="FFFF00"/>
                  </a:solidFill>
                  <a:ea typeface="標楷體" pitchFamily="65" charset="-120"/>
                  <a:hlinkClick r:id="rId8"/>
                </a:rPr>
                <a:t>lgg@cs.ntust.edu.tw</a:t>
              </a:r>
              <a:endParaRPr lang="en-US" altLang="zh-TW" sz="1200" b="1">
                <a:ea typeface="標楷體" pitchFamily="65" charset="-120"/>
              </a:endParaRPr>
            </a:p>
          </p:txBody>
        </p:sp>
        <p:sp>
          <p:nvSpPr>
            <p:cNvPr id="1463326" name="Text Box 30"/>
            <p:cNvSpPr txBox="1">
              <a:spLocks noChangeArrowheads="1"/>
            </p:cNvSpPr>
            <p:nvPr userDrawn="1"/>
          </p:nvSpPr>
          <p:spPr bwMode="auto">
            <a:xfrm>
              <a:off x="1859" y="4169"/>
              <a:ext cx="2372" cy="173"/>
            </a:xfrm>
            <a:prstGeom prst="rect">
              <a:avLst/>
            </a:prstGeom>
            <a:noFill/>
            <a:ln w="9525">
              <a:noFill/>
              <a:miter lim="800000"/>
              <a:headEnd/>
              <a:tailEnd/>
            </a:ln>
            <a:effectLst/>
          </p:spPr>
          <p:txBody>
            <a:bodyPr wrap="none">
              <a:spAutoFit/>
            </a:bodyPr>
            <a:lstStyle/>
            <a:p>
              <a:r>
                <a:rPr lang="zh-TW" altLang="en-US" sz="1200">
                  <a:solidFill>
                    <a:srgbClr val="FF3300"/>
                  </a:solidFill>
                  <a:latin typeface="標楷體" pitchFamily="65" charset="-120"/>
                  <a:ea typeface="標楷體" pitchFamily="65" charset="-120"/>
                </a:rPr>
                <a:t>知識與遠見的結合，才能夠避免無知與短視</a:t>
              </a:r>
              <a:r>
                <a:rPr lang="en-US" altLang="zh-TW" sz="1200">
                  <a:solidFill>
                    <a:srgbClr val="FF3300"/>
                  </a:solidFill>
                  <a:latin typeface="標楷體" pitchFamily="65" charset="-120"/>
                  <a:ea typeface="標楷體" pitchFamily="65" charset="-120"/>
                </a:rPr>
                <a:t>---</a:t>
              </a:r>
              <a:r>
                <a:rPr lang="zh-TW" altLang="en-US" sz="1200">
                  <a:solidFill>
                    <a:srgbClr val="FF3300"/>
                  </a:solidFill>
                  <a:latin typeface="標楷體" pitchFamily="65" charset="-120"/>
                  <a:ea typeface="標楷體" pitchFamily="65" charset="-120"/>
                </a:rPr>
                <a:t>高希均</a:t>
              </a:r>
            </a:p>
          </p:txBody>
        </p:sp>
      </p:gr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iming>
    <p:tnLst>
      <p:par>
        <p:cTn id="1" dur="indefinite" restart="never" nodeType="tmRoot"/>
      </p:par>
    </p:tnLst>
  </p:timing>
  <p:hf hdr="0" ftr="0" dt="0"/>
  <p:txStyles>
    <p:titleStyle>
      <a:lvl1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2pPr>
      <a:lvl3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3pPr>
      <a:lvl4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4pPr>
      <a:lvl5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5pPr>
      <a:lvl6pPr marL="4572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6pPr>
      <a:lvl7pPr marL="9144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7pPr>
      <a:lvl8pPr marL="13716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8pPr>
      <a:lvl9pPr marL="18288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9pPr>
    </p:titleStyle>
    <p:bodyStyle>
      <a:lvl1pPr marL="342900" indent="-342900" algn="l" rtl="0" eaLnBrk="1" fontAlgn="base" hangingPunct="1">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9.gif"/><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19.gif"/><Relationship Id="rId2" Type="http://schemas.openxmlformats.org/officeDocument/2006/relationships/image" Target="../media/image14.wmf"/><Relationship Id="rId1" Type="http://schemas.openxmlformats.org/officeDocument/2006/relationships/slideLayout" Target="../slideLayouts/slideLayout3.x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2.gif"/><Relationship Id="rId4" Type="http://schemas.openxmlformats.org/officeDocument/2006/relationships/image" Target="../media/image31.emf"/></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6"/>
          <p:cNvSpPr>
            <a:spLocks noGrp="1"/>
          </p:cNvSpPr>
          <p:nvPr>
            <p:ph type="sldNum" sz="quarter" idx="12"/>
          </p:nvPr>
        </p:nvSpPr>
        <p:spPr/>
        <p:txBody>
          <a:bodyPr/>
          <a:lstStyle/>
          <a:p>
            <a:pPr>
              <a:defRPr/>
            </a:pPr>
            <a:fld id="{53B5C7D7-CAA3-4491-A879-8A48DFD77D3F}" type="slidenum">
              <a:rPr lang="en-US" altLang="zh-TW"/>
              <a:pPr>
                <a:defRPr/>
              </a:pPr>
              <a:t>1</a:t>
            </a:fld>
            <a:endParaRPr lang="en-US" altLang="zh-TW"/>
          </a:p>
        </p:txBody>
      </p:sp>
      <p:sp>
        <p:nvSpPr>
          <p:cNvPr id="1405954" name="Rectangle 2"/>
          <p:cNvSpPr>
            <a:spLocks noGrp="1" noChangeArrowheads="1"/>
          </p:cNvSpPr>
          <p:nvPr>
            <p:ph type="title"/>
          </p:nvPr>
        </p:nvSpPr>
        <p:spPr/>
        <p:txBody>
          <a:bodyPr/>
          <a:lstStyle/>
          <a:p>
            <a:pPr eaLnBrk="1" hangingPunct="1">
              <a:defRPr/>
            </a:pPr>
            <a:r>
              <a:rPr lang="zh-TW" altLang="en-US" smtClean="0"/>
              <a:t>工作群組與實務社群</a:t>
            </a:r>
          </a:p>
        </p:txBody>
      </p:sp>
      <p:sp>
        <p:nvSpPr>
          <p:cNvPr id="1405955" name="Rectangle 3"/>
          <p:cNvSpPr>
            <a:spLocks noGrp="1" noChangeArrowheads="1"/>
          </p:cNvSpPr>
          <p:nvPr>
            <p:ph type="body" sz="half" idx="1"/>
          </p:nvPr>
        </p:nvSpPr>
        <p:spPr>
          <a:xfrm>
            <a:off x="468313" y="1268413"/>
            <a:ext cx="6983412" cy="4495800"/>
          </a:xfrm>
        </p:spPr>
        <p:txBody>
          <a:bodyPr/>
          <a:lstStyle/>
          <a:p>
            <a:pPr eaLnBrk="1" hangingPunct="1"/>
            <a:r>
              <a:rPr lang="zh-TW" altLang="en-US" b="1" smtClean="0">
                <a:solidFill>
                  <a:schemeClr val="hlink"/>
                </a:solidFill>
              </a:rPr>
              <a:t>工作群組</a:t>
            </a:r>
            <a:r>
              <a:rPr lang="zh-TW" altLang="en-US" b="1" smtClean="0"/>
              <a:t>傾向依賴職級權位完成工作，而非專業知識。</a:t>
            </a:r>
            <a:r>
              <a:rPr lang="zh-TW" altLang="en-US" b="1" smtClean="0">
                <a:solidFill>
                  <a:srgbClr val="FF66CC"/>
                </a:solidFill>
              </a:rPr>
              <a:t>實務社群</a:t>
            </a:r>
            <a:r>
              <a:rPr lang="zh-TW" altLang="en-US" b="1" smtClean="0"/>
              <a:t>可降低職級權位之過分主導，而代之以專業知識來解決問題。</a:t>
            </a:r>
          </a:p>
          <a:p>
            <a:pPr eaLnBrk="1" hangingPunct="1"/>
            <a:r>
              <a:rPr lang="zh-TW" altLang="en-US" b="1" smtClean="0">
                <a:solidFill>
                  <a:schemeClr val="hlink"/>
                </a:solidFill>
              </a:rPr>
              <a:t>正式組織</a:t>
            </a:r>
            <a:r>
              <a:rPr lang="zh-TW" altLang="en-US" b="1" smtClean="0"/>
              <a:t>下的工作群組易流於僵化的運作機制，因而不易於知識之整合與創新。</a:t>
            </a:r>
            <a:r>
              <a:rPr lang="zh-TW" altLang="en-US" b="1" smtClean="0">
                <a:solidFill>
                  <a:srgbClr val="FF66CC"/>
                </a:solidFill>
              </a:rPr>
              <a:t>非正式組織</a:t>
            </a:r>
            <a:r>
              <a:rPr lang="zh-TW" altLang="en-US" b="1" smtClean="0"/>
              <a:t>下的實務社群正可以彌補此缺點。</a:t>
            </a:r>
          </a:p>
          <a:p>
            <a:pPr eaLnBrk="1" hangingPunct="1"/>
            <a:endParaRPr lang="en-US" altLang="zh-TW" b="1" smtClean="0"/>
          </a:p>
        </p:txBody>
      </p:sp>
      <p:pic>
        <p:nvPicPr>
          <p:cNvPr id="195589" name="Picture 4" descr="j0234686"/>
          <p:cNvPicPr>
            <a:picLocks noGrp="1" noChangeAspect="1" noChangeArrowheads="1" noCrop="1"/>
          </p:cNvPicPr>
          <p:nvPr>
            <p:ph sz="half" idx="2"/>
          </p:nvPr>
        </p:nvPicPr>
        <p:blipFill>
          <a:blip r:embed="rId2" cstate="print"/>
          <a:srcRect/>
          <a:stretch>
            <a:fillRect/>
          </a:stretch>
        </p:blipFill>
        <p:spPr>
          <a:xfrm>
            <a:off x="7380288" y="4076700"/>
            <a:ext cx="1538287" cy="164147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59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59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595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4EBE32BA-0944-4D8C-8C47-BC7674416194}" type="slidenum">
              <a:rPr lang="en-US" altLang="zh-TW"/>
              <a:pPr>
                <a:defRPr/>
              </a:pPr>
              <a:t>10</a:t>
            </a:fld>
            <a:endParaRPr lang="en-US" altLang="zh-TW"/>
          </a:p>
        </p:txBody>
      </p:sp>
      <p:graphicFrame>
        <p:nvGraphicFramePr>
          <p:cNvPr id="3074" name="Object 1028"/>
          <p:cNvGraphicFramePr>
            <a:graphicFrameLocks noChangeAspect="1"/>
          </p:cNvGraphicFramePr>
          <p:nvPr/>
        </p:nvGraphicFramePr>
        <p:xfrm>
          <a:off x="609600" y="441325"/>
          <a:ext cx="8001000" cy="5743575"/>
        </p:xfrm>
        <a:graphic>
          <a:graphicData uri="http://schemas.openxmlformats.org/presentationml/2006/ole">
            <mc:AlternateContent xmlns:mc="http://schemas.openxmlformats.org/markup-compatibility/2006">
              <mc:Choice xmlns:v="urn:schemas-microsoft-com:vml" Requires="v">
                <p:oleObj spid="_x0000_s2051" name="投影片" r:id="rId3" imgW="3816360" imgH="2862360" progId="PowerPoint.Slide.8">
                  <p:embed/>
                </p:oleObj>
              </mc:Choice>
              <mc:Fallback>
                <p:oleObj name="投影片" r:id="rId3" imgW="3816360" imgH="2862360" progId="PowerPoint.Slide.8">
                  <p:embed/>
                  <p:pic>
                    <p:nvPicPr>
                      <p:cNvPr id="0" name="Object 1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41325"/>
                        <a:ext cx="8001000" cy="574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76" name="Picture 1747" descr="j0303442"/>
          <p:cNvPicPr>
            <a:picLocks noGrp="1" noChangeAspect="1" noChangeArrowheads="1" noCrop="1"/>
          </p:cNvPicPr>
          <p:nvPr>
            <p:ph/>
          </p:nvPr>
        </p:nvPicPr>
        <p:blipFill>
          <a:blip r:embed="rId5" cstate="print"/>
          <a:srcRect/>
          <a:stretch>
            <a:fillRect/>
          </a:stretch>
        </p:blipFill>
        <p:spPr>
          <a:xfrm>
            <a:off x="7092950" y="260350"/>
            <a:ext cx="868363" cy="884238"/>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5"/>
          <p:cNvSpPr>
            <a:spLocks noGrp="1"/>
          </p:cNvSpPr>
          <p:nvPr>
            <p:ph type="sldNum" sz="quarter" idx="12"/>
          </p:nvPr>
        </p:nvSpPr>
        <p:spPr/>
        <p:txBody>
          <a:bodyPr/>
          <a:lstStyle/>
          <a:p>
            <a:pPr>
              <a:defRPr/>
            </a:pPr>
            <a:fld id="{22C78248-54FB-4697-B071-950B153AA725}" type="slidenum">
              <a:rPr lang="en-US" altLang="zh-TW"/>
              <a:pPr>
                <a:defRPr/>
              </a:pPr>
              <a:t>11</a:t>
            </a:fld>
            <a:endParaRPr lang="en-US" altLang="zh-TW"/>
          </a:p>
        </p:txBody>
      </p:sp>
      <p:sp>
        <p:nvSpPr>
          <p:cNvPr id="1249282" name="Rectangle 2"/>
          <p:cNvSpPr>
            <a:spLocks noGrp="1" noChangeArrowheads="1"/>
          </p:cNvSpPr>
          <p:nvPr>
            <p:ph type="title"/>
          </p:nvPr>
        </p:nvSpPr>
        <p:spPr/>
        <p:txBody>
          <a:bodyPr/>
          <a:lstStyle/>
          <a:p>
            <a:pPr eaLnBrk="1" hangingPunct="1">
              <a:defRPr/>
            </a:pPr>
            <a:r>
              <a:rPr lang="zh-TW" altLang="en-US" sz="3600" smtClean="0">
                <a:solidFill>
                  <a:schemeClr val="tx1"/>
                </a:solidFill>
              </a:rPr>
              <a:t>學習型</a:t>
            </a:r>
            <a:r>
              <a:rPr lang="en-US" altLang="zh-TW" sz="3600" smtClean="0">
                <a:solidFill>
                  <a:schemeClr val="tx1"/>
                </a:solidFill>
              </a:rPr>
              <a:t>CoP</a:t>
            </a:r>
            <a:r>
              <a:rPr lang="en-US" altLang="zh-TW" sz="2900" smtClean="0">
                <a:solidFill>
                  <a:schemeClr val="tx1"/>
                </a:solidFill>
              </a:rPr>
              <a:t> =  </a:t>
            </a:r>
            <a:br>
              <a:rPr lang="en-US" altLang="zh-TW" sz="2900" smtClean="0">
                <a:solidFill>
                  <a:schemeClr val="tx1"/>
                </a:solidFill>
              </a:rPr>
            </a:br>
            <a:r>
              <a:rPr lang="en-US" altLang="zh-TW" sz="2900" smtClean="0">
                <a:solidFill>
                  <a:schemeClr val="tx1"/>
                </a:solidFill>
              </a:rPr>
              <a:t>(</a:t>
            </a:r>
            <a:r>
              <a:rPr lang="zh-TW" altLang="en-US" sz="2900" smtClean="0">
                <a:solidFill>
                  <a:schemeClr val="tx1"/>
                </a:solidFill>
              </a:rPr>
              <a:t>個人 </a:t>
            </a:r>
            <a:r>
              <a:rPr lang="en-US" altLang="zh-TW" sz="2900" smtClean="0">
                <a:solidFill>
                  <a:schemeClr val="tx1"/>
                </a:solidFill>
              </a:rPr>
              <a:t>+ </a:t>
            </a:r>
            <a:r>
              <a:rPr lang="zh-TW" altLang="en-US" sz="2900" smtClean="0">
                <a:solidFill>
                  <a:schemeClr val="tx1"/>
                </a:solidFill>
              </a:rPr>
              <a:t>組內 </a:t>
            </a:r>
            <a:r>
              <a:rPr lang="en-US" altLang="zh-TW" sz="2900" smtClean="0">
                <a:solidFill>
                  <a:schemeClr val="tx1"/>
                </a:solidFill>
              </a:rPr>
              <a:t>+ </a:t>
            </a:r>
            <a:r>
              <a:rPr lang="zh-TW" altLang="en-US" sz="2900" smtClean="0">
                <a:solidFill>
                  <a:schemeClr val="tx1"/>
                </a:solidFill>
              </a:rPr>
              <a:t>組間</a:t>
            </a:r>
            <a:r>
              <a:rPr lang="en-US" altLang="zh-TW" sz="2900" smtClean="0">
                <a:solidFill>
                  <a:schemeClr val="tx1"/>
                </a:solidFill>
              </a:rPr>
              <a:t>)</a:t>
            </a:r>
            <a:r>
              <a:rPr lang="zh-TW" altLang="en-US" sz="2900" smtClean="0">
                <a:solidFill>
                  <a:schemeClr val="tx1"/>
                </a:solidFill>
              </a:rPr>
              <a:t>制度化學習機制 * 五項修練</a:t>
            </a:r>
          </a:p>
        </p:txBody>
      </p:sp>
      <p:sp>
        <p:nvSpPr>
          <p:cNvPr id="203780" name="Text Box 10"/>
          <p:cNvSpPr txBox="1">
            <a:spLocks noChangeArrowheads="1"/>
          </p:cNvSpPr>
          <p:nvPr/>
        </p:nvSpPr>
        <p:spPr bwMode="auto">
          <a:xfrm>
            <a:off x="7908925" y="1716088"/>
            <a:ext cx="184150" cy="366712"/>
          </a:xfrm>
          <a:prstGeom prst="rect">
            <a:avLst/>
          </a:prstGeom>
          <a:noFill/>
          <a:ln w="9525">
            <a:noFill/>
            <a:miter lim="800000"/>
            <a:headEnd/>
            <a:tailEnd/>
          </a:ln>
        </p:spPr>
        <p:txBody>
          <a:bodyPr wrap="none">
            <a:spAutoFit/>
          </a:bodyPr>
          <a:lstStyle/>
          <a:p>
            <a:pPr algn="ctr"/>
            <a:endParaRPr lang="zh-TW" altLang="zh-TW">
              <a:latin typeface="Times New Roman" pitchFamily="18" charset="0"/>
              <a:ea typeface="標楷體" pitchFamily="65" charset="-120"/>
            </a:endParaRPr>
          </a:p>
        </p:txBody>
      </p:sp>
      <p:grpSp>
        <p:nvGrpSpPr>
          <p:cNvPr id="2" name="Group 14"/>
          <p:cNvGrpSpPr>
            <a:grpSpLocks/>
          </p:cNvGrpSpPr>
          <p:nvPr/>
        </p:nvGrpSpPr>
        <p:grpSpPr bwMode="auto">
          <a:xfrm>
            <a:off x="7464425" y="1447800"/>
            <a:ext cx="1073150" cy="3105150"/>
            <a:chOff x="4702" y="1200"/>
            <a:chExt cx="676" cy="1956"/>
          </a:xfrm>
        </p:grpSpPr>
        <p:sp>
          <p:nvSpPr>
            <p:cNvPr id="203787" name="Line 9"/>
            <p:cNvSpPr>
              <a:spLocks noChangeShapeType="1"/>
            </p:cNvSpPr>
            <p:nvPr/>
          </p:nvSpPr>
          <p:spPr bwMode="auto">
            <a:xfrm flipV="1">
              <a:off x="4944" y="1200"/>
              <a:ext cx="0" cy="1872"/>
            </a:xfrm>
            <a:prstGeom prst="line">
              <a:avLst/>
            </a:prstGeom>
            <a:noFill/>
            <a:ln w="76200">
              <a:solidFill>
                <a:schemeClr val="accent2"/>
              </a:solidFill>
              <a:round/>
              <a:headEnd/>
              <a:tailEnd type="triangle" w="med" len="med"/>
            </a:ln>
          </p:spPr>
          <p:txBody>
            <a:bodyPr/>
            <a:lstStyle/>
            <a:p>
              <a:endParaRPr lang="zh-TW" altLang="en-US"/>
            </a:p>
          </p:txBody>
        </p:sp>
        <p:sp>
          <p:nvSpPr>
            <p:cNvPr id="203788" name="Text Box 12"/>
            <p:cNvSpPr txBox="1">
              <a:spLocks noChangeArrowheads="1"/>
            </p:cNvSpPr>
            <p:nvPr/>
          </p:nvSpPr>
          <p:spPr bwMode="auto">
            <a:xfrm>
              <a:off x="4702" y="1368"/>
              <a:ext cx="676" cy="1788"/>
            </a:xfrm>
            <a:prstGeom prst="rect">
              <a:avLst/>
            </a:prstGeom>
            <a:noFill/>
            <a:ln w="9525">
              <a:noFill/>
              <a:miter lim="800000"/>
              <a:headEnd/>
              <a:tailEnd/>
            </a:ln>
          </p:spPr>
          <p:txBody>
            <a:bodyPr wrap="none">
              <a:spAutoFit/>
            </a:bodyPr>
            <a:lstStyle/>
            <a:p>
              <a:pPr algn="ctr"/>
              <a:r>
                <a:rPr lang="en-US" altLang="zh-TW" b="1">
                  <a:solidFill>
                    <a:schemeClr val="hlink"/>
                  </a:solidFill>
                  <a:latin typeface="Times New Roman" pitchFamily="18" charset="0"/>
                  <a:ea typeface="標楷體" pitchFamily="65" charset="-120"/>
                </a:rPr>
                <a:t>Adaptive</a:t>
              </a:r>
            </a:p>
            <a:p>
              <a:pPr algn="ctr"/>
              <a:r>
                <a:rPr lang="zh-TW" altLang="en-US" b="1">
                  <a:solidFill>
                    <a:schemeClr val="hlink"/>
                  </a:solidFill>
                  <a:latin typeface="Times New Roman" pitchFamily="18" charset="0"/>
                  <a:ea typeface="標楷體" pitchFamily="65" charset="-120"/>
                </a:rPr>
                <a:t>融合期</a:t>
              </a:r>
            </a:p>
            <a:p>
              <a:pPr algn="ctr"/>
              <a:r>
                <a:rPr lang="en-US" altLang="zh-TW" b="1">
                  <a:latin typeface="Times New Roman" pitchFamily="18" charset="0"/>
                  <a:ea typeface="標楷體" pitchFamily="65" charset="-120"/>
                </a:rPr>
                <a:t>Active</a:t>
              </a:r>
            </a:p>
            <a:p>
              <a:pPr algn="ctr"/>
              <a:r>
                <a:rPr lang="zh-TW" altLang="en-US" b="1">
                  <a:latin typeface="Times New Roman" pitchFamily="18" charset="0"/>
                  <a:ea typeface="標楷體" pitchFamily="65" charset="-120"/>
                </a:rPr>
                <a:t>掌握期</a:t>
              </a:r>
            </a:p>
            <a:p>
              <a:pPr algn="ctr"/>
              <a:r>
                <a:rPr lang="en-US" altLang="zh-TW" b="1">
                  <a:solidFill>
                    <a:srgbClr val="D60093"/>
                  </a:solidFill>
                  <a:latin typeface="Times New Roman" pitchFamily="18" charset="0"/>
                  <a:ea typeface="標楷體" pitchFamily="65" charset="-120"/>
                </a:rPr>
                <a:t>Engaged</a:t>
              </a:r>
            </a:p>
            <a:p>
              <a:pPr algn="ctr"/>
              <a:r>
                <a:rPr lang="zh-TW" altLang="en-US" b="1">
                  <a:solidFill>
                    <a:srgbClr val="D60093"/>
                  </a:solidFill>
                  <a:latin typeface="Times New Roman" pitchFamily="18" charset="0"/>
                  <a:ea typeface="標楷體" pitchFamily="65" charset="-120"/>
                </a:rPr>
                <a:t>執行期</a:t>
              </a:r>
            </a:p>
            <a:p>
              <a:pPr algn="ctr"/>
              <a:r>
                <a:rPr lang="en-US" altLang="zh-TW" b="1">
                  <a:solidFill>
                    <a:srgbClr val="00FF00"/>
                  </a:solidFill>
                  <a:latin typeface="Times New Roman" pitchFamily="18" charset="0"/>
                  <a:ea typeface="標楷體" pitchFamily="65" charset="-120"/>
                </a:rPr>
                <a:t>Building</a:t>
              </a:r>
            </a:p>
            <a:p>
              <a:pPr algn="ctr"/>
              <a:r>
                <a:rPr lang="zh-TW" altLang="en-US" b="1">
                  <a:solidFill>
                    <a:srgbClr val="00FF00"/>
                  </a:solidFill>
                  <a:latin typeface="Times New Roman" pitchFamily="18" charset="0"/>
                  <a:ea typeface="標楷體" pitchFamily="65" charset="-120"/>
                </a:rPr>
                <a:t>成立期</a:t>
              </a:r>
            </a:p>
            <a:p>
              <a:pPr algn="ctr"/>
              <a:r>
                <a:rPr lang="en-US" altLang="zh-TW" b="1">
                  <a:solidFill>
                    <a:srgbClr val="FFCC66"/>
                  </a:solidFill>
                  <a:latin typeface="Times New Roman" pitchFamily="18" charset="0"/>
                  <a:ea typeface="標楷體" pitchFamily="65" charset="-120"/>
                </a:rPr>
                <a:t>Potential</a:t>
              </a:r>
            </a:p>
            <a:p>
              <a:pPr algn="ctr"/>
              <a:r>
                <a:rPr lang="zh-TW" altLang="en-US" b="1">
                  <a:solidFill>
                    <a:srgbClr val="FFCC66"/>
                  </a:solidFill>
                  <a:latin typeface="Times New Roman" pitchFamily="18" charset="0"/>
                  <a:ea typeface="標楷體" pitchFamily="65" charset="-120"/>
                </a:rPr>
                <a:t>醞釀期</a:t>
              </a:r>
            </a:p>
          </p:txBody>
        </p:sp>
      </p:grpSp>
      <p:grpSp>
        <p:nvGrpSpPr>
          <p:cNvPr id="3" name="Group 15"/>
          <p:cNvGrpSpPr>
            <a:grpSpLocks/>
          </p:cNvGrpSpPr>
          <p:nvPr/>
        </p:nvGrpSpPr>
        <p:grpSpPr bwMode="auto">
          <a:xfrm>
            <a:off x="1143000" y="1295400"/>
            <a:ext cx="6629400" cy="3124200"/>
            <a:chOff x="720" y="1104"/>
            <a:chExt cx="4176" cy="1968"/>
          </a:xfrm>
        </p:grpSpPr>
        <p:sp>
          <p:nvSpPr>
            <p:cNvPr id="203785" name="Line 8"/>
            <p:cNvSpPr>
              <a:spLocks noChangeShapeType="1"/>
            </p:cNvSpPr>
            <p:nvPr/>
          </p:nvSpPr>
          <p:spPr bwMode="auto">
            <a:xfrm flipV="1">
              <a:off x="720" y="1104"/>
              <a:ext cx="4176" cy="1968"/>
            </a:xfrm>
            <a:prstGeom prst="line">
              <a:avLst/>
            </a:prstGeom>
            <a:noFill/>
            <a:ln w="76200">
              <a:solidFill>
                <a:srgbClr val="D60093"/>
              </a:solidFill>
              <a:round/>
              <a:headEnd/>
              <a:tailEnd type="triangle" w="med" len="med"/>
            </a:ln>
          </p:spPr>
          <p:txBody>
            <a:bodyPr/>
            <a:lstStyle/>
            <a:p>
              <a:endParaRPr lang="zh-TW" altLang="en-US"/>
            </a:p>
          </p:txBody>
        </p:sp>
        <p:sp>
          <p:nvSpPr>
            <p:cNvPr id="203786" name="Text Box 13"/>
            <p:cNvSpPr txBox="1">
              <a:spLocks noChangeArrowheads="1"/>
            </p:cNvSpPr>
            <p:nvPr/>
          </p:nvSpPr>
          <p:spPr bwMode="auto">
            <a:xfrm rot="-1500000">
              <a:off x="2160" y="1632"/>
              <a:ext cx="1268" cy="404"/>
            </a:xfrm>
            <a:prstGeom prst="rect">
              <a:avLst/>
            </a:prstGeom>
            <a:noFill/>
            <a:ln w="9525">
              <a:noFill/>
              <a:miter lim="800000"/>
              <a:headEnd/>
              <a:tailEnd/>
            </a:ln>
          </p:spPr>
          <p:txBody>
            <a:bodyPr wrap="none">
              <a:spAutoFit/>
            </a:bodyPr>
            <a:lstStyle/>
            <a:p>
              <a:pPr algn="ctr"/>
              <a:r>
                <a:rPr lang="zh-TW" altLang="en-US" sz="3600" b="1">
                  <a:latin typeface="Times New Roman" pitchFamily="18" charset="0"/>
                  <a:ea typeface="標楷體" pitchFamily="65" charset="-120"/>
                </a:rPr>
                <a:t>五項修練</a:t>
              </a:r>
            </a:p>
          </p:txBody>
        </p:sp>
      </p:grpSp>
      <p:sp>
        <p:nvSpPr>
          <p:cNvPr id="1249284" name="Rectangle 4"/>
          <p:cNvSpPr>
            <a:spLocks noChangeArrowheads="1"/>
          </p:cNvSpPr>
          <p:nvPr/>
        </p:nvSpPr>
        <p:spPr bwMode="auto">
          <a:xfrm>
            <a:off x="1066800" y="4419600"/>
            <a:ext cx="6858000" cy="1219200"/>
          </a:xfrm>
          <a:prstGeom prst="rect">
            <a:avLst/>
          </a:prstGeom>
          <a:solidFill>
            <a:srgbClr val="99FF99"/>
          </a:solidFill>
          <a:ln w="9525">
            <a:noFill/>
            <a:miter lim="800000"/>
            <a:headEnd/>
            <a:tailEnd/>
          </a:ln>
        </p:spPr>
        <p:txBody>
          <a:bodyPr wrap="none" anchor="ctr"/>
          <a:lstStyle/>
          <a:p>
            <a:pPr algn="ctr"/>
            <a:r>
              <a:rPr lang="en-US" altLang="zh-TW" sz="2700" b="1">
                <a:solidFill>
                  <a:schemeClr val="bg2"/>
                </a:solidFill>
                <a:latin typeface="Times New Roman" pitchFamily="18" charset="0"/>
                <a:ea typeface="標楷體" pitchFamily="65" charset="-120"/>
              </a:rPr>
              <a:t>(</a:t>
            </a:r>
            <a:r>
              <a:rPr lang="zh-TW" altLang="en-US" sz="2700" b="1">
                <a:solidFill>
                  <a:schemeClr val="bg2"/>
                </a:solidFill>
                <a:latin typeface="Times New Roman" pitchFamily="18" charset="0"/>
                <a:ea typeface="標楷體" pitchFamily="65" charset="-120"/>
              </a:rPr>
              <a:t>個人 </a:t>
            </a:r>
            <a:r>
              <a:rPr lang="en-US" altLang="zh-TW" sz="2700" b="1">
                <a:solidFill>
                  <a:schemeClr val="bg2"/>
                </a:solidFill>
                <a:latin typeface="Times New Roman" pitchFamily="18" charset="0"/>
                <a:ea typeface="標楷體" pitchFamily="65" charset="-120"/>
              </a:rPr>
              <a:t>+ </a:t>
            </a:r>
            <a:r>
              <a:rPr lang="zh-TW" altLang="en-US" sz="2700" b="1">
                <a:solidFill>
                  <a:schemeClr val="bg2"/>
                </a:solidFill>
                <a:latin typeface="Times New Roman" pitchFamily="18" charset="0"/>
                <a:ea typeface="標楷體" pitchFamily="65" charset="-120"/>
              </a:rPr>
              <a:t>組內 </a:t>
            </a:r>
            <a:r>
              <a:rPr lang="en-US" altLang="zh-TW" sz="2700" b="1">
                <a:solidFill>
                  <a:schemeClr val="bg2"/>
                </a:solidFill>
                <a:latin typeface="Times New Roman" pitchFamily="18" charset="0"/>
                <a:ea typeface="標楷體" pitchFamily="65" charset="-120"/>
              </a:rPr>
              <a:t>+ </a:t>
            </a:r>
            <a:r>
              <a:rPr lang="zh-TW" altLang="en-US" sz="2700" b="1">
                <a:solidFill>
                  <a:schemeClr val="bg2"/>
                </a:solidFill>
                <a:latin typeface="Times New Roman" pitchFamily="18" charset="0"/>
                <a:ea typeface="標楷體" pitchFamily="65" charset="-120"/>
              </a:rPr>
              <a:t>組間</a:t>
            </a:r>
            <a:r>
              <a:rPr lang="en-US" altLang="zh-TW" sz="2700" b="1">
                <a:solidFill>
                  <a:schemeClr val="bg2"/>
                </a:solidFill>
                <a:latin typeface="Times New Roman" pitchFamily="18" charset="0"/>
                <a:ea typeface="標楷體" pitchFamily="65" charset="-120"/>
              </a:rPr>
              <a:t>)</a:t>
            </a:r>
            <a:r>
              <a:rPr lang="zh-TW" altLang="en-US" sz="2700" b="1">
                <a:solidFill>
                  <a:schemeClr val="bg2"/>
                </a:solidFill>
                <a:latin typeface="Times New Roman" pitchFamily="18" charset="0"/>
                <a:ea typeface="標楷體" pitchFamily="65" charset="-120"/>
              </a:rPr>
              <a:t>制度化學習機制</a:t>
            </a:r>
          </a:p>
        </p:txBody>
      </p:sp>
      <p:pic>
        <p:nvPicPr>
          <p:cNvPr id="1249296" name="Picture 16" descr="j0336911"/>
          <p:cNvPicPr>
            <a:picLocks noGrp="1" noChangeAspect="1" noChangeArrowheads="1" noCrop="1"/>
          </p:cNvPicPr>
          <p:nvPr>
            <p:ph idx="1"/>
          </p:nvPr>
        </p:nvPicPr>
        <p:blipFill>
          <a:blip r:embed="rId2" cstate="print"/>
          <a:srcRect/>
          <a:stretch>
            <a:fillRect/>
          </a:stretch>
        </p:blipFill>
        <p:spPr>
          <a:xfrm>
            <a:off x="5508625" y="1612900"/>
            <a:ext cx="1008063" cy="750888"/>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249284"/>
                                        </p:tgtEl>
                                        <p:attrNameLst>
                                          <p:attrName>style.visibility</p:attrName>
                                        </p:attrNameLst>
                                      </p:cBhvr>
                                      <p:to>
                                        <p:strVal val="visible"/>
                                      </p:to>
                                    </p:set>
                                    <p:animEffect transition="in" filter="slide(fromLeft)">
                                      <p:cBhvr>
                                        <p:cTn id="7" dur="500"/>
                                        <p:tgtEl>
                                          <p:spTgt spid="124928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Bottom)">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lide(from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2" fill="hold" nodeType="clickEffect">
                                  <p:stCondLst>
                                    <p:cond delay="0"/>
                                  </p:stCondLst>
                                  <p:childTnLst>
                                    <p:set>
                                      <p:cBhvr>
                                        <p:cTn id="21" dur="1" fill="hold">
                                          <p:stCondLst>
                                            <p:cond delay="0"/>
                                          </p:stCondLst>
                                        </p:cTn>
                                        <p:tgtEl>
                                          <p:spTgt spid="1249296"/>
                                        </p:tgtEl>
                                        <p:attrNameLst>
                                          <p:attrName>style.visibility</p:attrName>
                                        </p:attrNameLst>
                                      </p:cBhvr>
                                      <p:to>
                                        <p:strVal val="visible"/>
                                      </p:to>
                                    </p:set>
                                    <p:anim calcmode="lin" valueType="num">
                                      <p:cBhvr additive="base">
                                        <p:cTn id="22" dur="500" fill="hold"/>
                                        <p:tgtEl>
                                          <p:spTgt spid="1249296"/>
                                        </p:tgtEl>
                                        <p:attrNameLst>
                                          <p:attrName>ppt_x</p:attrName>
                                        </p:attrNameLst>
                                      </p:cBhvr>
                                      <p:tavLst>
                                        <p:tav tm="0">
                                          <p:val>
                                            <p:strVal val="0-#ppt_w/2"/>
                                          </p:val>
                                        </p:tav>
                                        <p:tav tm="100000">
                                          <p:val>
                                            <p:strVal val="#ppt_x"/>
                                          </p:val>
                                        </p:tav>
                                      </p:tavLst>
                                    </p:anim>
                                    <p:anim calcmode="lin" valueType="num">
                                      <p:cBhvr additive="base">
                                        <p:cTn id="23" dur="500" fill="hold"/>
                                        <p:tgtEl>
                                          <p:spTgt spid="12492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284"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投影片編號版面配置區 5"/>
          <p:cNvSpPr>
            <a:spLocks noGrp="1"/>
          </p:cNvSpPr>
          <p:nvPr>
            <p:ph type="sldNum" sz="quarter" idx="12"/>
          </p:nvPr>
        </p:nvSpPr>
        <p:spPr/>
        <p:txBody>
          <a:bodyPr/>
          <a:lstStyle/>
          <a:p>
            <a:pPr>
              <a:defRPr/>
            </a:pPr>
            <a:fld id="{EB246A3C-F4D7-4DB6-AA32-7CE9F7032833}" type="slidenum">
              <a:rPr lang="en-US" altLang="zh-TW"/>
              <a:pPr>
                <a:defRPr/>
              </a:pPr>
              <a:t>12</a:t>
            </a:fld>
            <a:endParaRPr lang="en-US" altLang="zh-TW"/>
          </a:p>
        </p:txBody>
      </p:sp>
      <p:sp>
        <p:nvSpPr>
          <p:cNvPr id="1623062" name="AutoShape 22"/>
          <p:cNvSpPr>
            <a:spLocks noChangeArrowheads="1"/>
          </p:cNvSpPr>
          <p:nvPr/>
        </p:nvSpPr>
        <p:spPr bwMode="auto">
          <a:xfrm rot="10800000" flipH="1">
            <a:off x="2967038" y="5153025"/>
            <a:ext cx="3721100" cy="625475"/>
          </a:xfrm>
          <a:prstGeom prst="wedgeRoundRectCallout">
            <a:avLst>
              <a:gd name="adj1" fmla="val -20880"/>
              <a:gd name="adj2" fmla="val 66667"/>
              <a:gd name="adj3" fmla="val 16667"/>
            </a:avLst>
          </a:prstGeom>
          <a:solidFill>
            <a:srgbClr val="FFFF00"/>
          </a:solidFill>
          <a:ln w="12700">
            <a:solidFill>
              <a:schemeClr val="tx1"/>
            </a:solidFill>
            <a:miter lim="800000"/>
            <a:headEnd/>
            <a:tailEnd/>
          </a:ln>
        </p:spPr>
        <p:txBody>
          <a:bodyPr rot="10800000" wrap="none" lIns="92075" tIns="46038" rIns="92075" bIns="46038" anchor="ctr"/>
          <a:lstStyle/>
          <a:p>
            <a:pPr algn="ctr" defTabSz="762000"/>
            <a:r>
              <a:rPr lang="zh-TW" altLang="en-US" sz="1600" b="1">
                <a:solidFill>
                  <a:schemeClr val="bg2"/>
                </a:solidFill>
                <a:latin typeface="標楷體" pitchFamily="65" charset="-120"/>
                <a:ea typeface="標楷體" pitchFamily="65" charset="-120"/>
              </a:rPr>
              <a:t>知識的轉換是從個人層次累積至</a:t>
            </a:r>
          </a:p>
          <a:p>
            <a:pPr algn="ctr" defTabSz="762000"/>
            <a:r>
              <a:rPr lang="zh-TW" altLang="en-US" sz="1600" b="1">
                <a:solidFill>
                  <a:schemeClr val="bg2"/>
                </a:solidFill>
                <a:latin typeface="標楷體" pitchFamily="65" charset="-120"/>
                <a:ea typeface="標楷體" pitchFamily="65" charset="-120"/>
              </a:rPr>
              <a:t>小組層次再轉化為組織層次的架構</a:t>
            </a:r>
          </a:p>
        </p:txBody>
      </p:sp>
      <p:sp>
        <p:nvSpPr>
          <p:cNvPr id="1623070" name="Rectangle 30"/>
          <p:cNvSpPr>
            <a:spLocks noGrp="1" noChangeArrowheads="1"/>
          </p:cNvSpPr>
          <p:nvPr>
            <p:ph type="title"/>
          </p:nvPr>
        </p:nvSpPr>
        <p:spPr/>
        <p:txBody>
          <a:bodyPr/>
          <a:lstStyle/>
          <a:p>
            <a:pPr eaLnBrk="1" hangingPunct="1">
              <a:defRPr/>
            </a:pPr>
            <a:r>
              <a:rPr lang="zh-TW" altLang="en-US" smtClean="0"/>
              <a:t>知識創新模式</a:t>
            </a:r>
          </a:p>
        </p:txBody>
      </p:sp>
      <p:grpSp>
        <p:nvGrpSpPr>
          <p:cNvPr id="2" name="Group 33"/>
          <p:cNvGrpSpPr>
            <a:grpSpLocks/>
          </p:cNvGrpSpPr>
          <p:nvPr/>
        </p:nvGrpSpPr>
        <p:grpSpPr bwMode="auto">
          <a:xfrm>
            <a:off x="1827213" y="1089025"/>
            <a:ext cx="4914900" cy="4060825"/>
            <a:chOff x="867" y="686"/>
            <a:chExt cx="3096" cy="2558"/>
          </a:xfrm>
        </p:grpSpPr>
        <p:sp>
          <p:nvSpPr>
            <p:cNvPr id="505863" name="Rectangle 2"/>
            <p:cNvSpPr>
              <a:spLocks noChangeArrowheads="1"/>
            </p:cNvSpPr>
            <p:nvPr/>
          </p:nvSpPr>
          <p:spPr bwMode="auto">
            <a:xfrm>
              <a:off x="1729" y="1327"/>
              <a:ext cx="808" cy="808"/>
            </a:xfrm>
            <a:prstGeom prst="rect">
              <a:avLst/>
            </a:prstGeom>
            <a:solidFill>
              <a:srgbClr val="FF3300"/>
            </a:solidFill>
            <a:ln w="12700">
              <a:solidFill>
                <a:schemeClr val="tx1"/>
              </a:solidFill>
              <a:miter lim="800000"/>
              <a:headEnd/>
              <a:tailEnd/>
            </a:ln>
          </p:spPr>
          <p:txBody>
            <a:bodyPr wrap="none" anchor="ctr"/>
            <a:lstStyle/>
            <a:p>
              <a:endParaRPr lang="zh-TW" altLang="en-US"/>
            </a:p>
          </p:txBody>
        </p:sp>
        <p:sp>
          <p:nvSpPr>
            <p:cNvPr id="505864" name="Rectangle 3"/>
            <p:cNvSpPr>
              <a:spLocks noChangeArrowheads="1"/>
            </p:cNvSpPr>
            <p:nvPr/>
          </p:nvSpPr>
          <p:spPr bwMode="auto">
            <a:xfrm>
              <a:off x="2545" y="1327"/>
              <a:ext cx="808" cy="808"/>
            </a:xfrm>
            <a:prstGeom prst="rect">
              <a:avLst/>
            </a:prstGeom>
            <a:solidFill>
              <a:schemeClr val="tx2"/>
            </a:solidFill>
            <a:ln w="12700">
              <a:solidFill>
                <a:schemeClr val="tx1"/>
              </a:solidFill>
              <a:miter lim="800000"/>
              <a:headEnd/>
              <a:tailEnd/>
            </a:ln>
          </p:spPr>
          <p:txBody>
            <a:bodyPr wrap="none" anchor="ctr"/>
            <a:lstStyle/>
            <a:p>
              <a:endParaRPr lang="zh-TW" altLang="en-US"/>
            </a:p>
          </p:txBody>
        </p:sp>
        <p:sp>
          <p:nvSpPr>
            <p:cNvPr id="505865" name="Rectangle 4"/>
            <p:cNvSpPr>
              <a:spLocks noChangeArrowheads="1"/>
            </p:cNvSpPr>
            <p:nvPr/>
          </p:nvSpPr>
          <p:spPr bwMode="auto">
            <a:xfrm>
              <a:off x="1729" y="2143"/>
              <a:ext cx="808" cy="808"/>
            </a:xfrm>
            <a:prstGeom prst="rect">
              <a:avLst/>
            </a:prstGeom>
            <a:solidFill>
              <a:schemeClr val="hlink"/>
            </a:solidFill>
            <a:ln w="12700">
              <a:solidFill>
                <a:schemeClr val="tx1"/>
              </a:solidFill>
              <a:miter lim="800000"/>
              <a:headEnd/>
              <a:tailEnd/>
            </a:ln>
          </p:spPr>
          <p:txBody>
            <a:bodyPr wrap="none" anchor="ctr"/>
            <a:lstStyle/>
            <a:p>
              <a:endParaRPr lang="zh-TW" altLang="en-US"/>
            </a:p>
          </p:txBody>
        </p:sp>
        <p:sp>
          <p:nvSpPr>
            <p:cNvPr id="505866" name="Rectangle 5"/>
            <p:cNvSpPr>
              <a:spLocks noChangeArrowheads="1"/>
            </p:cNvSpPr>
            <p:nvPr/>
          </p:nvSpPr>
          <p:spPr bwMode="auto">
            <a:xfrm>
              <a:off x="2545" y="2143"/>
              <a:ext cx="808" cy="808"/>
            </a:xfrm>
            <a:prstGeom prst="rect">
              <a:avLst/>
            </a:prstGeom>
            <a:solidFill>
              <a:srgbClr val="FFCCFF"/>
            </a:solidFill>
            <a:ln w="12700">
              <a:solidFill>
                <a:schemeClr val="tx1"/>
              </a:solidFill>
              <a:miter lim="800000"/>
              <a:headEnd/>
              <a:tailEnd/>
            </a:ln>
          </p:spPr>
          <p:txBody>
            <a:bodyPr wrap="none" anchor="ctr"/>
            <a:lstStyle/>
            <a:p>
              <a:endParaRPr lang="zh-TW" altLang="en-US"/>
            </a:p>
          </p:txBody>
        </p:sp>
        <p:sp>
          <p:nvSpPr>
            <p:cNvPr id="505867" name="Freeform 6"/>
            <p:cNvSpPr>
              <a:spLocks/>
            </p:cNvSpPr>
            <p:nvPr/>
          </p:nvSpPr>
          <p:spPr bwMode="auto">
            <a:xfrm>
              <a:off x="1725" y="1323"/>
              <a:ext cx="1825" cy="1729"/>
            </a:xfrm>
            <a:custGeom>
              <a:avLst/>
              <a:gdLst>
                <a:gd name="T0" fmla="*/ 1632 w 1825"/>
                <a:gd name="T1" fmla="*/ 0 h 1729"/>
                <a:gd name="T2" fmla="*/ 1824 w 1825"/>
                <a:gd name="T3" fmla="*/ 96 h 1729"/>
                <a:gd name="T4" fmla="*/ 1824 w 1825"/>
                <a:gd name="T5" fmla="*/ 1728 h 1729"/>
                <a:gd name="T6" fmla="*/ 192 w 1825"/>
                <a:gd name="T7" fmla="*/ 1728 h 1729"/>
                <a:gd name="T8" fmla="*/ 0 w 1825"/>
                <a:gd name="T9" fmla="*/ 1632 h 1729"/>
                <a:gd name="T10" fmla="*/ 1632 w 1825"/>
                <a:gd name="T11" fmla="*/ 1632 h 1729"/>
                <a:gd name="T12" fmla="*/ 1632 w 1825"/>
                <a:gd name="T13" fmla="*/ 0 h 1729"/>
                <a:gd name="T14" fmla="*/ 0 60000 65536"/>
                <a:gd name="T15" fmla="*/ 0 60000 65536"/>
                <a:gd name="T16" fmla="*/ 0 60000 65536"/>
                <a:gd name="T17" fmla="*/ 0 60000 65536"/>
                <a:gd name="T18" fmla="*/ 0 60000 65536"/>
                <a:gd name="T19" fmla="*/ 0 60000 65536"/>
                <a:gd name="T20" fmla="*/ 0 60000 65536"/>
                <a:gd name="T21" fmla="*/ 0 w 1825"/>
                <a:gd name="T22" fmla="*/ 0 h 1729"/>
                <a:gd name="T23" fmla="*/ 1825 w 1825"/>
                <a:gd name="T24" fmla="*/ 1729 h 17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5" h="1729">
                  <a:moveTo>
                    <a:pt x="1632" y="0"/>
                  </a:moveTo>
                  <a:lnTo>
                    <a:pt x="1824" y="96"/>
                  </a:lnTo>
                  <a:lnTo>
                    <a:pt x="1824" y="1728"/>
                  </a:lnTo>
                  <a:lnTo>
                    <a:pt x="192" y="1728"/>
                  </a:lnTo>
                  <a:lnTo>
                    <a:pt x="0" y="1632"/>
                  </a:lnTo>
                  <a:lnTo>
                    <a:pt x="1632" y="1632"/>
                  </a:lnTo>
                  <a:lnTo>
                    <a:pt x="1632" y="0"/>
                  </a:lnTo>
                </a:path>
              </a:pathLst>
            </a:custGeom>
            <a:solidFill>
              <a:srgbClr val="CC66FF"/>
            </a:solidFill>
            <a:ln w="12700" cap="rnd">
              <a:solidFill>
                <a:schemeClr val="tx1"/>
              </a:solidFill>
              <a:round/>
              <a:headEnd/>
              <a:tailEnd/>
            </a:ln>
          </p:spPr>
          <p:txBody>
            <a:bodyPr/>
            <a:lstStyle/>
            <a:p>
              <a:endParaRPr lang="zh-TW" altLang="en-US"/>
            </a:p>
          </p:txBody>
        </p:sp>
        <p:sp>
          <p:nvSpPr>
            <p:cNvPr id="505868" name="Freeform 7"/>
            <p:cNvSpPr>
              <a:spLocks/>
            </p:cNvSpPr>
            <p:nvPr/>
          </p:nvSpPr>
          <p:spPr bwMode="auto">
            <a:xfrm>
              <a:off x="1917" y="1419"/>
              <a:ext cx="1825" cy="1729"/>
            </a:xfrm>
            <a:custGeom>
              <a:avLst/>
              <a:gdLst>
                <a:gd name="T0" fmla="*/ 1632 w 1825"/>
                <a:gd name="T1" fmla="*/ 0 h 1729"/>
                <a:gd name="T2" fmla="*/ 1824 w 1825"/>
                <a:gd name="T3" fmla="*/ 96 h 1729"/>
                <a:gd name="T4" fmla="*/ 1824 w 1825"/>
                <a:gd name="T5" fmla="*/ 1728 h 1729"/>
                <a:gd name="T6" fmla="*/ 192 w 1825"/>
                <a:gd name="T7" fmla="*/ 1728 h 1729"/>
                <a:gd name="T8" fmla="*/ 0 w 1825"/>
                <a:gd name="T9" fmla="*/ 1632 h 1729"/>
                <a:gd name="T10" fmla="*/ 1632 w 1825"/>
                <a:gd name="T11" fmla="*/ 1632 h 1729"/>
                <a:gd name="T12" fmla="*/ 1632 w 1825"/>
                <a:gd name="T13" fmla="*/ 0 h 1729"/>
                <a:gd name="T14" fmla="*/ 0 60000 65536"/>
                <a:gd name="T15" fmla="*/ 0 60000 65536"/>
                <a:gd name="T16" fmla="*/ 0 60000 65536"/>
                <a:gd name="T17" fmla="*/ 0 60000 65536"/>
                <a:gd name="T18" fmla="*/ 0 60000 65536"/>
                <a:gd name="T19" fmla="*/ 0 60000 65536"/>
                <a:gd name="T20" fmla="*/ 0 60000 65536"/>
                <a:gd name="T21" fmla="*/ 0 w 1825"/>
                <a:gd name="T22" fmla="*/ 0 h 1729"/>
                <a:gd name="T23" fmla="*/ 1825 w 1825"/>
                <a:gd name="T24" fmla="*/ 1729 h 17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5" h="1729">
                  <a:moveTo>
                    <a:pt x="1632" y="0"/>
                  </a:moveTo>
                  <a:lnTo>
                    <a:pt x="1824" y="96"/>
                  </a:lnTo>
                  <a:lnTo>
                    <a:pt x="1824" y="1728"/>
                  </a:lnTo>
                  <a:lnTo>
                    <a:pt x="192" y="1728"/>
                  </a:lnTo>
                  <a:lnTo>
                    <a:pt x="0" y="1632"/>
                  </a:lnTo>
                  <a:lnTo>
                    <a:pt x="1632" y="1632"/>
                  </a:lnTo>
                  <a:lnTo>
                    <a:pt x="1632" y="0"/>
                  </a:lnTo>
                </a:path>
              </a:pathLst>
            </a:custGeom>
            <a:solidFill>
              <a:srgbClr val="FF9900"/>
            </a:solidFill>
            <a:ln w="12700" cap="rnd">
              <a:solidFill>
                <a:schemeClr val="tx1"/>
              </a:solidFill>
              <a:round/>
              <a:headEnd/>
              <a:tailEnd/>
            </a:ln>
          </p:spPr>
          <p:txBody>
            <a:bodyPr/>
            <a:lstStyle/>
            <a:p>
              <a:endParaRPr lang="zh-TW" altLang="en-US"/>
            </a:p>
          </p:txBody>
        </p:sp>
        <p:sp>
          <p:nvSpPr>
            <p:cNvPr id="505869" name="Freeform 8"/>
            <p:cNvSpPr>
              <a:spLocks/>
            </p:cNvSpPr>
            <p:nvPr/>
          </p:nvSpPr>
          <p:spPr bwMode="auto">
            <a:xfrm>
              <a:off x="2109" y="1515"/>
              <a:ext cx="1825" cy="1729"/>
            </a:xfrm>
            <a:custGeom>
              <a:avLst/>
              <a:gdLst>
                <a:gd name="T0" fmla="*/ 1632 w 1825"/>
                <a:gd name="T1" fmla="*/ 0 h 1729"/>
                <a:gd name="T2" fmla="*/ 1824 w 1825"/>
                <a:gd name="T3" fmla="*/ 96 h 1729"/>
                <a:gd name="T4" fmla="*/ 1824 w 1825"/>
                <a:gd name="T5" fmla="*/ 1728 h 1729"/>
                <a:gd name="T6" fmla="*/ 192 w 1825"/>
                <a:gd name="T7" fmla="*/ 1728 h 1729"/>
                <a:gd name="T8" fmla="*/ 0 w 1825"/>
                <a:gd name="T9" fmla="*/ 1632 h 1729"/>
                <a:gd name="T10" fmla="*/ 1632 w 1825"/>
                <a:gd name="T11" fmla="*/ 1632 h 1729"/>
                <a:gd name="T12" fmla="*/ 1632 w 1825"/>
                <a:gd name="T13" fmla="*/ 0 h 1729"/>
                <a:gd name="T14" fmla="*/ 0 60000 65536"/>
                <a:gd name="T15" fmla="*/ 0 60000 65536"/>
                <a:gd name="T16" fmla="*/ 0 60000 65536"/>
                <a:gd name="T17" fmla="*/ 0 60000 65536"/>
                <a:gd name="T18" fmla="*/ 0 60000 65536"/>
                <a:gd name="T19" fmla="*/ 0 60000 65536"/>
                <a:gd name="T20" fmla="*/ 0 60000 65536"/>
                <a:gd name="T21" fmla="*/ 0 w 1825"/>
                <a:gd name="T22" fmla="*/ 0 h 1729"/>
                <a:gd name="T23" fmla="*/ 1825 w 1825"/>
                <a:gd name="T24" fmla="*/ 1729 h 17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5" h="1729">
                  <a:moveTo>
                    <a:pt x="1632" y="0"/>
                  </a:moveTo>
                  <a:lnTo>
                    <a:pt x="1824" y="96"/>
                  </a:lnTo>
                  <a:lnTo>
                    <a:pt x="1824" y="1728"/>
                  </a:lnTo>
                  <a:lnTo>
                    <a:pt x="192" y="1728"/>
                  </a:lnTo>
                  <a:lnTo>
                    <a:pt x="0" y="1632"/>
                  </a:lnTo>
                  <a:lnTo>
                    <a:pt x="1632" y="1632"/>
                  </a:lnTo>
                  <a:lnTo>
                    <a:pt x="1632" y="0"/>
                  </a:lnTo>
                </a:path>
              </a:pathLst>
            </a:custGeom>
            <a:solidFill>
              <a:srgbClr val="009900"/>
            </a:solidFill>
            <a:ln w="12700" cap="rnd">
              <a:solidFill>
                <a:schemeClr val="tx1"/>
              </a:solidFill>
              <a:round/>
              <a:headEnd/>
              <a:tailEnd/>
            </a:ln>
          </p:spPr>
          <p:txBody>
            <a:bodyPr/>
            <a:lstStyle/>
            <a:p>
              <a:endParaRPr lang="zh-TW" altLang="en-US"/>
            </a:p>
          </p:txBody>
        </p:sp>
        <p:sp>
          <p:nvSpPr>
            <p:cNvPr id="505870" name="Line 9"/>
            <p:cNvSpPr>
              <a:spLocks noChangeShapeType="1"/>
            </p:cNvSpPr>
            <p:nvPr/>
          </p:nvSpPr>
          <p:spPr bwMode="auto">
            <a:xfrm>
              <a:off x="3357" y="2955"/>
              <a:ext cx="576" cy="288"/>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505871" name="Rectangle 10"/>
            <p:cNvSpPr>
              <a:spLocks noChangeArrowheads="1"/>
            </p:cNvSpPr>
            <p:nvPr/>
          </p:nvSpPr>
          <p:spPr bwMode="auto">
            <a:xfrm>
              <a:off x="1722" y="1407"/>
              <a:ext cx="787" cy="366"/>
            </a:xfrm>
            <a:prstGeom prst="rect">
              <a:avLst/>
            </a:prstGeom>
            <a:noFill/>
            <a:ln w="9525">
              <a:noFill/>
              <a:miter lim="800000"/>
              <a:headEnd/>
              <a:tailEnd/>
            </a:ln>
          </p:spPr>
          <p:txBody>
            <a:bodyPr wrap="none" lIns="92075" tIns="46038" rIns="92075" bIns="46038">
              <a:spAutoFit/>
            </a:bodyPr>
            <a:lstStyle/>
            <a:p>
              <a:pPr algn="ctr" defTabSz="762000"/>
              <a:r>
                <a:rPr lang="zh-TW" altLang="en-US" sz="1600">
                  <a:solidFill>
                    <a:srgbClr val="FFFF00"/>
                  </a:solidFill>
                  <a:latin typeface="標楷體" pitchFamily="65" charset="-120"/>
                  <a:ea typeface="標楷體" pitchFamily="65" charset="-120"/>
                </a:rPr>
                <a:t>社會化</a:t>
              </a:r>
            </a:p>
            <a:p>
              <a:pPr algn="ctr" defTabSz="762000"/>
              <a:r>
                <a:rPr lang="en-US" altLang="zh-TW" sz="1600">
                  <a:solidFill>
                    <a:srgbClr val="FFFF00"/>
                  </a:solidFill>
                  <a:latin typeface="Times New Roman" pitchFamily="18" charset="0"/>
                  <a:ea typeface="標楷體" pitchFamily="65" charset="-120"/>
                </a:rPr>
                <a:t>Socialization</a:t>
              </a:r>
            </a:p>
          </p:txBody>
        </p:sp>
        <p:sp>
          <p:nvSpPr>
            <p:cNvPr id="505872" name="Rectangle 11"/>
            <p:cNvSpPr>
              <a:spLocks noChangeArrowheads="1"/>
            </p:cNvSpPr>
            <p:nvPr/>
          </p:nvSpPr>
          <p:spPr bwMode="auto">
            <a:xfrm>
              <a:off x="2533" y="1426"/>
              <a:ext cx="800" cy="346"/>
            </a:xfrm>
            <a:prstGeom prst="rect">
              <a:avLst/>
            </a:prstGeom>
            <a:noFill/>
            <a:ln w="9525">
              <a:noFill/>
              <a:miter lim="800000"/>
              <a:headEnd/>
              <a:tailEnd/>
            </a:ln>
          </p:spPr>
          <p:txBody>
            <a:bodyPr wrap="none" lIns="92075" tIns="46038" rIns="92075" bIns="46038">
              <a:spAutoFit/>
            </a:bodyPr>
            <a:lstStyle/>
            <a:p>
              <a:pPr algn="ctr" defTabSz="762000"/>
              <a:r>
                <a:rPr lang="zh-TW" altLang="en-US" sz="1600">
                  <a:solidFill>
                    <a:schemeClr val="bg2"/>
                  </a:solidFill>
                  <a:latin typeface="標楷體" pitchFamily="65" charset="-120"/>
                  <a:ea typeface="標楷體" pitchFamily="65" charset="-120"/>
                </a:rPr>
                <a:t>外化</a:t>
              </a:r>
            </a:p>
            <a:p>
              <a:pPr algn="ctr" defTabSz="762000"/>
              <a:r>
                <a:rPr lang="en-US" altLang="zh-TW" sz="1400">
                  <a:solidFill>
                    <a:schemeClr val="bg2"/>
                  </a:solidFill>
                  <a:latin typeface="Times New Roman" pitchFamily="18" charset="0"/>
                  <a:ea typeface="標楷體" pitchFamily="65" charset="-120"/>
                </a:rPr>
                <a:t>Externalization</a:t>
              </a:r>
            </a:p>
          </p:txBody>
        </p:sp>
        <p:sp>
          <p:nvSpPr>
            <p:cNvPr id="505873" name="Rectangle 12"/>
            <p:cNvSpPr>
              <a:spLocks noChangeArrowheads="1"/>
            </p:cNvSpPr>
            <p:nvPr/>
          </p:nvSpPr>
          <p:spPr bwMode="auto">
            <a:xfrm>
              <a:off x="1713" y="2482"/>
              <a:ext cx="866" cy="366"/>
            </a:xfrm>
            <a:prstGeom prst="rect">
              <a:avLst/>
            </a:prstGeom>
            <a:noFill/>
            <a:ln w="9525">
              <a:noFill/>
              <a:miter lim="800000"/>
              <a:headEnd/>
              <a:tailEnd/>
            </a:ln>
          </p:spPr>
          <p:txBody>
            <a:bodyPr wrap="none" lIns="92075" tIns="46038" rIns="92075" bIns="46038">
              <a:spAutoFit/>
            </a:bodyPr>
            <a:lstStyle/>
            <a:p>
              <a:pPr algn="ctr" defTabSz="762000"/>
              <a:r>
                <a:rPr lang="en-US" altLang="zh-TW" sz="1600">
                  <a:solidFill>
                    <a:schemeClr val="bg2"/>
                  </a:solidFill>
                  <a:latin typeface="Times New Roman" pitchFamily="18" charset="0"/>
                  <a:ea typeface="標楷體" pitchFamily="65" charset="-120"/>
                </a:rPr>
                <a:t>Internalization</a:t>
              </a:r>
            </a:p>
            <a:p>
              <a:pPr algn="ctr" defTabSz="762000"/>
              <a:r>
                <a:rPr lang="zh-TW" altLang="en-US" sz="1600">
                  <a:solidFill>
                    <a:schemeClr val="bg2"/>
                  </a:solidFill>
                  <a:latin typeface="Times New Roman" pitchFamily="18" charset="0"/>
                  <a:ea typeface="標楷體" pitchFamily="65" charset="-120"/>
                </a:rPr>
                <a:t>內化</a:t>
              </a:r>
            </a:p>
          </p:txBody>
        </p:sp>
        <p:sp>
          <p:nvSpPr>
            <p:cNvPr id="505874" name="Rectangle 13"/>
            <p:cNvSpPr>
              <a:spLocks noChangeArrowheads="1"/>
            </p:cNvSpPr>
            <p:nvPr/>
          </p:nvSpPr>
          <p:spPr bwMode="auto">
            <a:xfrm>
              <a:off x="2530" y="2482"/>
              <a:ext cx="786" cy="366"/>
            </a:xfrm>
            <a:prstGeom prst="rect">
              <a:avLst/>
            </a:prstGeom>
            <a:noFill/>
            <a:ln w="9525">
              <a:noFill/>
              <a:miter lim="800000"/>
              <a:headEnd/>
              <a:tailEnd/>
            </a:ln>
          </p:spPr>
          <p:txBody>
            <a:bodyPr wrap="none" lIns="92075" tIns="46038" rIns="92075" bIns="46038">
              <a:spAutoFit/>
            </a:bodyPr>
            <a:lstStyle/>
            <a:p>
              <a:pPr algn="ctr" defTabSz="762000"/>
              <a:r>
                <a:rPr lang="en-US" altLang="zh-TW" sz="1600">
                  <a:solidFill>
                    <a:schemeClr val="bg2"/>
                  </a:solidFill>
                  <a:latin typeface="Times New Roman" pitchFamily="18" charset="0"/>
                  <a:ea typeface="標楷體" pitchFamily="65" charset="-120"/>
                </a:rPr>
                <a:t>Combination</a:t>
              </a:r>
            </a:p>
            <a:p>
              <a:pPr algn="ctr" defTabSz="762000"/>
              <a:r>
                <a:rPr lang="zh-TW" altLang="en-US" sz="1600">
                  <a:solidFill>
                    <a:schemeClr val="bg2"/>
                  </a:solidFill>
                  <a:latin typeface="Times New Roman" pitchFamily="18" charset="0"/>
                  <a:ea typeface="標楷體" pitchFamily="65" charset="-120"/>
                </a:rPr>
                <a:t>組合化</a:t>
              </a:r>
            </a:p>
          </p:txBody>
        </p:sp>
        <p:sp>
          <p:nvSpPr>
            <p:cNvPr id="505875" name="Line 14"/>
            <p:cNvSpPr>
              <a:spLocks noChangeShapeType="1"/>
            </p:cNvSpPr>
            <p:nvPr/>
          </p:nvSpPr>
          <p:spPr bwMode="auto">
            <a:xfrm>
              <a:off x="2541" y="2955"/>
              <a:ext cx="576" cy="288"/>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623055" name="Rectangle 15"/>
            <p:cNvSpPr>
              <a:spLocks noChangeArrowheads="1"/>
            </p:cNvSpPr>
            <p:nvPr/>
          </p:nvSpPr>
          <p:spPr bwMode="auto">
            <a:xfrm>
              <a:off x="3693" y="2091"/>
              <a:ext cx="270" cy="570"/>
            </a:xfrm>
            <a:prstGeom prst="rect">
              <a:avLst/>
            </a:prstGeom>
            <a:noFill/>
            <a:ln w="9525">
              <a:noFill/>
              <a:miter lim="800000"/>
              <a:headEnd/>
              <a:tailEnd/>
            </a:ln>
            <a:effectLst/>
          </p:spPr>
          <p:txBody>
            <a:bodyPr vert="eaVert" wrap="none" lIns="92075" tIns="46038" rIns="92075" bIns="46038">
              <a:spAutoFit/>
            </a:bodyPr>
            <a:lstStyle/>
            <a:p>
              <a:pPr defTabSz="762000">
                <a:defRPr/>
              </a:pPr>
              <a:r>
                <a:rPr lang="zh-TW" altLang="en-US" sz="1600">
                  <a:solidFill>
                    <a:srgbClr val="FFFF00"/>
                  </a:solidFill>
                  <a:effectLst>
                    <a:outerShdw blurRad="38100" dist="38100" dir="2700000" algn="tl">
                      <a:srgbClr val="000000"/>
                    </a:outerShdw>
                  </a:effectLst>
                  <a:latin typeface="標楷體" pitchFamily="65" charset="-120"/>
                  <a:ea typeface="標楷體" pitchFamily="65" charset="-120"/>
                </a:rPr>
                <a:t>個人層次</a:t>
              </a:r>
            </a:p>
          </p:txBody>
        </p:sp>
        <p:sp>
          <p:nvSpPr>
            <p:cNvPr id="1623056" name="Rectangle 16"/>
            <p:cNvSpPr>
              <a:spLocks noChangeArrowheads="1"/>
            </p:cNvSpPr>
            <p:nvPr/>
          </p:nvSpPr>
          <p:spPr bwMode="auto">
            <a:xfrm>
              <a:off x="3501" y="1947"/>
              <a:ext cx="270" cy="570"/>
            </a:xfrm>
            <a:prstGeom prst="rect">
              <a:avLst/>
            </a:prstGeom>
            <a:noFill/>
            <a:ln w="9525">
              <a:noFill/>
              <a:miter lim="800000"/>
              <a:headEnd/>
              <a:tailEnd/>
            </a:ln>
            <a:effectLst/>
          </p:spPr>
          <p:txBody>
            <a:bodyPr vert="eaVert" wrap="none" lIns="92075" tIns="46038" rIns="92075" bIns="46038">
              <a:spAutoFit/>
            </a:bodyPr>
            <a:lstStyle/>
            <a:p>
              <a:pPr defTabSz="762000">
                <a:defRPr/>
              </a:pPr>
              <a:r>
                <a:rPr lang="zh-TW" altLang="en-US" sz="1600">
                  <a:solidFill>
                    <a:schemeClr val="bg1"/>
                  </a:solidFill>
                  <a:effectLst>
                    <a:outerShdw blurRad="38100" dist="38100" dir="2700000" algn="tl">
                      <a:srgbClr val="000000"/>
                    </a:outerShdw>
                  </a:effectLst>
                  <a:latin typeface="標楷體" pitchFamily="65" charset="-120"/>
                  <a:ea typeface="標楷體" pitchFamily="65" charset="-120"/>
                </a:rPr>
                <a:t>小組層次</a:t>
              </a:r>
            </a:p>
          </p:txBody>
        </p:sp>
        <p:sp>
          <p:nvSpPr>
            <p:cNvPr id="1623057" name="Rectangle 17"/>
            <p:cNvSpPr>
              <a:spLocks noChangeArrowheads="1"/>
            </p:cNvSpPr>
            <p:nvPr/>
          </p:nvSpPr>
          <p:spPr bwMode="auto">
            <a:xfrm>
              <a:off x="3309" y="1851"/>
              <a:ext cx="270" cy="570"/>
            </a:xfrm>
            <a:prstGeom prst="rect">
              <a:avLst/>
            </a:prstGeom>
            <a:noFill/>
            <a:ln w="9525">
              <a:noFill/>
              <a:miter lim="800000"/>
              <a:headEnd/>
              <a:tailEnd/>
            </a:ln>
            <a:effectLst/>
          </p:spPr>
          <p:txBody>
            <a:bodyPr vert="eaVert" wrap="none" lIns="92075" tIns="46038" rIns="92075" bIns="46038">
              <a:spAutoFit/>
            </a:bodyPr>
            <a:lstStyle/>
            <a:p>
              <a:pPr defTabSz="762000">
                <a:defRPr/>
              </a:pPr>
              <a:r>
                <a:rPr lang="zh-TW" altLang="en-US" sz="1600">
                  <a:solidFill>
                    <a:srgbClr val="FFFF00"/>
                  </a:solidFill>
                  <a:effectLst>
                    <a:outerShdw blurRad="38100" dist="38100" dir="2700000" algn="tl">
                      <a:srgbClr val="000000"/>
                    </a:outerShdw>
                  </a:effectLst>
                  <a:latin typeface="標楷體" pitchFamily="65" charset="-120"/>
                  <a:ea typeface="標楷體" pitchFamily="65" charset="-120"/>
                </a:rPr>
                <a:t>組織層次</a:t>
              </a:r>
            </a:p>
          </p:txBody>
        </p:sp>
        <p:sp>
          <p:nvSpPr>
            <p:cNvPr id="505879" name="Rectangle 18"/>
            <p:cNvSpPr>
              <a:spLocks noChangeArrowheads="1"/>
            </p:cNvSpPr>
            <p:nvPr/>
          </p:nvSpPr>
          <p:spPr bwMode="auto">
            <a:xfrm>
              <a:off x="1803" y="1026"/>
              <a:ext cx="756" cy="250"/>
            </a:xfrm>
            <a:prstGeom prst="rect">
              <a:avLst/>
            </a:prstGeom>
            <a:noFill/>
            <a:ln w="9525">
              <a:noFill/>
              <a:miter lim="800000"/>
              <a:headEnd/>
              <a:tailEnd/>
            </a:ln>
          </p:spPr>
          <p:txBody>
            <a:bodyPr wrap="none" lIns="92075" tIns="46038" rIns="92075" bIns="46038">
              <a:spAutoFit/>
            </a:bodyPr>
            <a:lstStyle/>
            <a:p>
              <a:pPr defTabSz="762000"/>
              <a:r>
                <a:rPr lang="zh-TW" altLang="en-US" sz="2000" b="1">
                  <a:latin typeface="標楷體" pitchFamily="65" charset="-120"/>
                  <a:ea typeface="標楷體" pitchFamily="65" charset="-120"/>
                </a:rPr>
                <a:t>內隱知識</a:t>
              </a:r>
            </a:p>
          </p:txBody>
        </p:sp>
        <p:sp>
          <p:nvSpPr>
            <p:cNvPr id="505880" name="Rectangle 19"/>
            <p:cNvSpPr>
              <a:spLocks noChangeArrowheads="1"/>
            </p:cNvSpPr>
            <p:nvPr/>
          </p:nvSpPr>
          <p:spPr bwMode="auto">
            <a:xfrm>
              <a:off x="2571" y="1026"/>
              <a:ext cx="756" cy="250"/>
            </a:xfrm>
            <a:prstGeom prst="rect">
              <a:avLst/>
            </a:prstGeom>
            <a:noFill/>
            <a:ln w="9525">
              <a:noFill/>
              <a:miter lim="800000"/>
              <a:headEnd/>
              <a:tailEnd/>
            </a:ln>
          </p:spPr>
          <p:txBody>
            <a:bodyPr wrap="none" lIns="92075" tIns="46038" rIns="92075" bIns="46038">
              <a:spAutoFit/>
            </a:bodyPr>
            <a:lstStyle/>
            <a:p>
              <a:pPr defTabSz="762000"/>
              <a:r>
                <a:rPr lang="zh-TW" altLang="en-US" sz="2000" b="1">
                  <a:latin typeface="標楷體" pitchFamily="65" charset="-120"/>
                  <a:ea typeface="標楷體" pitchFamily="65" charset="-120"/>
                </a:rPr>
                <a:t>外顯知識</a:t>
              </a:r>
            </a:p>
          </p:txBody>
        </p:sp>
        <p:sp>
          <p:nvSpPr>
            <p:cNvPr id="505881" name="Rectangle 20"/>
            <p:cNvSpPr>
              <a:spLocks noChangeArrowheads="1"/>
            </p:cNvSpPr>
            <p:nvPr/>
          </p:nvSpPr>
          <p:spPr bwMode="auto">
            <a:xfrm>
              <a:off x="1383" y="1422"/>
              <a:ext cx="308" cy="686"/>
            </a:xfrm>
            <a:prstGeom prst="rect">
              <a:avLst/>
            </a:prstGeom>
            <a:noFill/>
            <a:ln w="9525">
              <a:noFill/>
              <a:miter lim="800000"/>
              <a:headEnd/>
              <a:tailEnd/>
            </a:ln>
          </p:spPr>
          <p:txBody>
            <a:bodyPr vert="eaVert" wrap="none" lIns="92075" tIns="46038" rIns="92075" bIns="46038">
              <a:spAutoFit/>
            </a:bodyPr>
            <a:lstStyle/>
            <a:p>
              <a:pPr defTabSz="762000"/>
              <a:r>
                <a:rPr lang="zh-TW" altLang="en-US" sz="2000" b="1">
                  <a:latin typeface="標楷體" pitchFamily="65" charset="-120"/>
                  <a:ea typeface="標楷體" pitchFamily="65" charset="-120"/>
                </a:rPr>
                <a:t>內隱知識</a:t>
              </a:r>
            </a:p>
          </p:txBody>
        </p:sp>
        <p:sp>
          <p:nvSpPr>
            <p:cNvPr id="505882" name="Rectangle 21"/>
            <p:cNvSpPr>
              <a:spLocks noChangeArrowheads="1"/>
            </p:cNvSpPr>
            <p:nvPr/>
          </p:nvSpPr>
          <p:spPr bwMode="auto">
            <a:xfrm>
              <a:off x="1383" y="2190"/>
              <a:ext cx="308" cy="686"/>
            </a:xfrm>
            <a:prstGeom prst="rect">
              <a:avLst/>
            </a:prstGeom>
            <a:noFill/>
            <a:ln w="9525">
              <a:noFill/>
              <a:miter lim="800000"/>
              <a:headEnd/>
              <a:tailEnd/>
            </a:ln>
          </p:spPr>
          <p:txBody>
            <a:bodyPr vert="eaVert" wrap="none" lIns="92075" tIns="46038" rIns="92075" bIns="46038">
              <a:spAutoFit/>
            </a:bodyPr>
            <a:lstStyle/>
            <a:p>
              <a:pPr defTabSz="762000"/>
              <a:r>
                <a:rPr lang="zh-TW" altLang="en-US" sz="2000" b="1">
                  <a:latin typeface="標楷體" pitchFamily="65" charset="-120"/>
                  <a:ea typeface="標楷體" pitchFamily="65" charset="-120"/>
                </a:rPr>
                <a:t>外顯知識</a:t>
              </a:r>
            </a:p>
          </p:txBody>
        </p:sp>
        <p:grpSp>
          <p:nvGrpSpPr>
            <p:cNvPr id="3" name="Group 23"/>
            <p:cNvGrpSpPr>
              <a:grpSpLocks/>
            </p:cNvGrpSpPr>
            <p:nvPr/>
          </p:nvGrpSpPr>
          <p:grpSpPr bwMode="auto">
            <a:xfrm>
              <a:off x="2256" y="1791"/>
              <a:ext cx="581" cy="622"/>
              <a:chOff x="2248" y="2266"/>
              <a:chExt cx="581" cy="622"/>
            </a:xfrm>
          </p:grpSpPr>
          <p:sp>
            <p:nvSpPr>
              <p:cNvPr id="505887" name="Arc 24"/>
              <p:cNvSpPr>
                <a:spLocks/>
              </p:cNvSpPr>
              <p:nvPr/>
            </p:nvSpPr>
            <p:spPr bwMode="auto">
              <a:xfrm>
                <a:off x="2449" y="2463"/>
                <a:ext cx="288" cy="1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close/>
                  </a:path>
                </a:pathLst>
              </a:custGeom>
              <a:noFill/>
              <a:ln w="28575" cap="rnd">
                <a:solidFill>
                  <a:schemeClr val="bg2"/>
                </a:solidFill>
                <a:round/>
                <a:headEnd type="none" w="sm" len="sm"/>
                <a:tailEnd type="none" w="sm" len="sm"/>
              </a:ln>
            </p:spPr>
            <p:txBody>
              <a:bodyPr wrap="none" anchor="ctr"/>
              <a:lstStyle/>
              <a:p>
                <a:endParaRPr lang="zh-TW" altLang="en-US"/>
              </a:p>
            </p:txBody>
          </p:sp>
          <p:sp>
            <p:nvSpPr>
              <p:cNvPr id="505888" name="Arc 25"/>
              <p:cNvSpPr>
                <a:spLocks/>
              </p:cNvSpPr>
              <p:nvPr/>
            </p:nvSpPr>
            <p:spPr bwMode="auto">
              <a:xfrm rot="10800000">
                <a:off x="2353" y="2607"/>
                <a:ext cx="384" cy="192"/>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488"/>
                    </a:moveTo>
                    <a:cubicBezTo>
                      <a:pt x="61" y="9602"/>
                      <a:pt x="9714" y="-1"/>
                      <a:pt x="21600" y="0"/>
                    </a:cubicBezTo>
                    <a:cubicBezTo>
                      <a:pt x="33529" y="0"/>
                      <a:pt x="43200" y="9670"/>
                      <a:pt x="43200" y="21600"/>
                    </a:cubicBezTo>
                  </a:path>
                  <a:path w="43200" h="21600" stroke="0" extrusionOk="0">
                    <a:moveTo>
                      <a:pt x="0" y="21488"/>
                    </a:moveTo>
                    <a:cubicBezTo>
                      <a:pt x="61" y="9602"/>
                      <a:pt x="9714" y="-1"/>
                      <a:pt x="21600" y="0"/>
                    </a:cubicBezTo>
                    <a:cubicBezTo>
                      <a:pt x="33529" y="0"/>
                      <a:pt x="43200" y="9670"/>
                      <a:pt x="43200" y="21600"/>
                    </a:cubicBezTo>
                    <a:lnTo>
                      <a:pt x="21600" y="21600"/>
                    </a:lnTo>
                    <a:close/>
                  </a:path>
                </a:pathLst>
              </a:custGeom>
              <a:noFill/>
              <a:ln w="28575" cap="rnd">
                <a:solidFill>
                  <a:schemeClr val="bg2"/>
                </a:solidFill>
                <a:round/>
                <a:headEnd type="none" w="sm" len="sm"/>
                <a:tailEnd type="none" w="sm" len="sm"/>
              </a:ln>
            </p:spPr>
            <p:txBody>
              <a:bodyPr wrap="none" anchor="ctr"/>
              <a:lstStyle/>
              <a:p>
                <a:endParaRPr lang="zh-TW" altLang="en-US"/>
              </a:p>
            </p:txBody>
          </p:sp>
          <p:sp>
            <p:nvSpPr>
              <p:cNvPr id="505889" name="Arc 26"/>
              <p:cNvSpPr>
                <a:spLocks/>
              </p:cNvSpPr>
              <p:nvPr/>
            </p:nvSpPr>
            <p:spPr bwMode="auto">
              <a:xfrm>
                <a:off x="2349" y="2367"/>
                <a:ext cx="480" cy="240"/>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close/>
                  </a:path>
                </a:pathLst>
              </a:custGeom>
              <a:noFill/>
              <a:ln w="28575" cap="rnd">
                <a:solidFill>
                  <a:schemeClr val="bg2"/>
                </a:solidFill>
                <a:round/>
                <a:headEnd type="none" w="sm" len="sm"/>
                <a:tailEnd type="none" w="sm" len="sm"/>
              </a:ln>
            </p:spPr>
            <p:txBody>
              <a:bodyPr wrap="none" anchor="ctr"/>
              <a:lstStyle/>
              <a:p>
                <a:endParaRPr lang="zh-TW" altLang="en-US"/>
              </a:p>
            </p:txBody>
          </p:sp>
          <p:sp>
            <p:nvSpPr>
              <p:cNvPr id="505890" name="Arc 27"/>
              <p:cNvSpPr>
                <a:spLocks/>
              </p:cNvSpPr>
              <p:nvPr/>
            </p:nvSpPr>
            <p:spPr bwMode="auto">
              <a:xfrm rot="10800000">
                <a:off x="2249" y="2599"/>
                <a:ext cx="580" cy="289"/>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25"/>
                    </a:moveTo>
                    <a:cubicBezTo>
                      <a:pt x="41" y="9625"/>
                      <a:pt x="9699" y="-1"/>
                      <a:pt x="21600" y="0"/>
                    </a:cubicBezTo>
                    <a:cubicBezTo>
                      <a:pt x="33529" y="0"/>
                      <a:pt x="43200" y="9670"/>
                      <a:pt x="43200" y="21600"/>
                    </a:cubicBezTo>
                  </a:path>
                  <a:path w="43200" h="21600" stroke="0" extrusionOk="0">
                    <a:moveTo>
                      <a:pt x="0" y="21525"/>
                    </a:moveTo>
                    <a:cubicBezTo>
                      <a:pt x="41" y="9625"/>
                      <a:pt x="9699" y="-1"/>
                      <a:pt x="21600" y="0"/>
                    </a:cubicBezTo>
                    <a:cubicBezTo>
                      <a:pt x="33529" y="0"/>
                      <a:pt x="43200" y="9670"/>
                      <a:pt x="43200" y="21600"/>
                    </a:cubicBezTo>
                    <a:lnTo>
                      <a:pt x="21600" y="21600"/>
                    </a:lnTo>
                    <a:close/>
                  </a:path>
                </a:pathLst>
              </a:custGeom>
              <a:noFill/>
              <a:ln w="28575" cap="rnd">
                <a:solidFill>
                  <a:schemeClr val="bg2"/>
                </a:solidFill>
                <a:round/>
                <a:headEnd type="none" w="sm" len="sm"/>
                <a:tailEnd type="none" w="sm" len="sm"/>
              </a:ln>
            </p:spPr>
            <p:txBody>
              <a:bodyPr wrap="none" anchor="ctr"/>
              <a:lstStyle/>
              <a:p>
                <a:endParaRPr lang="zh-TW" altLang="en-US"/>
              </a:p>
            </p:txBody>
          </p:sp>
          <p:sp>
            <p:nvSpPr>
              <p:cNvPr id="505891" name="Arc 28"/>
              <p:cNvSpPr>
                <a:spLocks/>
              </p:cNvSpPr>
              <p:nvPr/>
            </p:nvSpPr>
            <p:spPr bwMode="auto">
              <a:xfrm>
                <a:off x="2248" y="2266"/>
                <a:ext cx="406" cy="336"/>
              </a:xfrm>
              <a:custGeom>
                <a:avLst/>
                <a:gdLst>
                  <a:gd name="T0" fmla="*/ 0 w 26095"/>
                  <a:gd name="T1" fmla="*/ 0 h 21600"/>
                  <a:gd name="T2" fmla="*/ 0 w 26095"/>
                  <a:gd name="T3" fmla="*/ 0 h 21600"/>
                  <a:gd name="T4" fmla="*/ 0 w 26095"/>
                  <a:gd name="T5" fmla="*/ 0 h 21600"/>
                  <a:gd name="T6" fmla="*/ 0 60000 65536"/>
                  <a:gd name="T7" fmla="*/ 0 60000 65536"/>
                  <a:gd name="T8" fmla="*/ 0 60000 65536"/>
                  <a:gd name="T9" fmla="*/ 0 w 26095"/>
                  <a:gd name="T10" fmla="*/ 0 h 21600"/>
                  <a:gd name="T11" fmla="*/ 26095 w 26095"/>
                  <a:gd name="T12" fmla="*/ 21600 h 21600"/>
                </a:gdLst>
                <a:ahLst/>
                <a:cxnLst>
                  <a:cxn ang="T6">
                    <a:pos x="T0" y="T1"/>
                  </a:cxn>
                  <a:cxn ang="T7">
                    <a:pos x="T2" y="T3"/>
                  </a:cxn>
                  <a:cxn ang="T8">
                    <a:pos x="T4" y="T5"/>
                  </a:cxn>
                </a:cxnLst>
                <a:rect l="T9" t="T10" r="T11" b="T12"/>
                <a:pathLst>
                  <a:path w="26095" h="21600" fill="none" extrusionOk="0">
                    <a:moveTo>
                      <a:pt x="0" y="21600"/>
                    </a:moveTo>
                    <a:cubicBezTo>
                      <a:pt x="0" y="9670"/>
                      <a:pt x="9670" y="0"/>
                      <a:pt x="21600" y="0"/>
                    </a:cubicBezTo>
                    <a:cubicBezTo>
                      <a:pt x="23110" y="0"/>
                      <a:pt x="24617" y="158"/>
                      <a:pt x="26095" y="472"/>
                    </a:cubicBezTo>
                  </a:path>
                  <a:path w="26095" h="21600" stroke="0" extrusionOk="0">
                    <a:moveTo>
                      <a:pt x="0" y="21600"/>
                    </a:moveTo>
                    <a:cubicBezTo>
                      <a:pt x="0" y="9670"/>
                      <a:pt x="9670" y="0"/>
                      <a:pt x="21600" y="0"/>
                    </a:cubicBezTo>
                    <a:cubicBezTo>
                      <a:pt x="23110" y="0"/>
                      <a:pt x="24617" y="158"/>
                      <a:pt x="26095" y="472"/>
                    </a:cubicBezTo>
                    <a:lnTo>
                      <a:pt x="21600" y="21600"/>
                    </a:lnTo>
                    <a:close/>
                  </a:path>
                </a:pathLst>
              </a:custGeom>
              <a:noFill/>
              <a:ln w="28575" cap="rnd">
                <a:solidFill>
                  <a:schemeClr val="bg2"/>
                </a:solidFill>
                <a:round/>
                <a:headEnd type="none" w="sm" len="sm"/>
                <a:tailEnd type="stealth" w="med" len="lg"/>
              </a:ln>
            </p:spPr>
            <p:txBody>
              <a:bodyPr wrap="none" anchor="ctr"/>
              <a:lstStyle/>
              <a:p>
                <a:endParaRPr lang="zh-TW" altLang="en-US"/>
              </a:p>
            </p:txBody>
          </p:sp>
        </p:grpSp>
        <p:sp>
          <p:nvSpPr>
            <p:cNvPr id="505884" name="Line 29"/>
            <p:cNvSpPr>
              <a:spLocks noChangeShapeType="1"/>
            </p:cNvSpPr>
            <p:nvPr/>
          </p:nvSpPr>
          <p:spPr bwMode="auto">
            <a:xfrm flipH="1" flipV="1">
              <a:off x="3501" y="1323"/>
              <a:ext cx="384" cy="192"/>
            </a:xfrm>
            <a:prstGeom prst="line">
              <a:avLst/>
            </a:prstGeom>
            <a:noFill/>
            <a:ln w="38100">
              <a:solidFill>
                <a:schemeClr val="tx1"/>
              </a:solidFill>
              <a:round/>
              <a:headEnd/>
              <a:tailEnd type="triangle" w="med" len="med"/>
            </a:ln>
          </p:spPr>
          <p:txBody>
            <a:bodyPr wrap="none" anchor="ctr"/>
            <a:lstStyle/>
            <a:p>
              <a:endParaRPr lang="zh-TW" altLang="en-US"/>
            </a:p>
          </p:txBody>
        </p:sp>
        <p:sp>
          <p:nvSpPr>
            <p:cNvPr id="505885" name="Text Box 31"/>
            <p:cNvSpPr txBox="1">
              <a:spLocks noChangeArrowheads="1"/>
            </p:cNvSpPr>
            <p:nvPr/>
          </p:nvSpPr>
          <p:spPr bwMode="auto">
            <a:xfrm>
              <a:off x="867" y="1905"/>
              <a:ext cx="372" cy="365"/>
            </a:xfrm>
            <a:prstGeom prst="rect">
              <a:avLst/>
            </a:prstGeom>
            <a:solidFill>
              <a:schemeClr val="bg2"/>
            </a:solidFill>
            <a:ln w="9525">
              <a:noFill/>
              <a:miter lim="800000"/>
              <a:headEnd/>
              <a:tailEnd/>
            </a:ln>
          </p:spPr>
          <p:txBody>
            <a:bodyPr wrap="none">
              <a:spAutoFit/>
            </a:bodyPr>
            <a:lstStyle/>
            <a:p>
              <a:r>
                <a:rPr lang="zh-TW" altLang="en-US" sz="3200" b="1">
                  <a:ea typeface="標楷體" pitchFamily="65" charset="-120"/>
                </a:rPr>
                <a:t>從</a:t>
              </a:r>
            </a:p>
          </p:txBody>
        </p:sp>
        <p:sp>
          <p:nvSpPr>
            <p:cNvPr id="505886" name="Text Box 32"/>
            <p:cNvSpPr txBox="1">
              <a:spLocks noChangeArrowheads="1"/>
            </p:cNvSpPr>
            <p:nvPr/>
          </p:nvSpPr>
          <p:spPr bwMode="auto">
            <a:xfrm>
              <a:off x="2370" y="686"/>
              <a:ext cx="372" cy="365"/>
            </a:xfrm>
            <a:prstGeom prst="rect">
              <a:avLst/>
            </a:prstGeom>
            <a:solidFill>
              <a:schemeClr val="bg2"/>
            </a:solidFill>
            <a:ln w="9525">
              <a:noFill/>
              <a:miter lim="800000"/>
              <a:headEnd/>
              <a:tailEnd/>
            </a:ln>
          </p:spPr>
          <p:txBody>
            <a:bodyPr wrap="none">
              <a:spAutoFit/>
            </a:bodyPr>
            <a:lstStyle/>
            <a:p>
              <a:r>
                <a:rPr lang="zh-TW" altLang="en-US" sz="3200" b="1">
                  <a:ea typeface="標楷體" pitchFamily="65" charset="-120"/>
                </a:rPr>
                <a:t>到</a:t>
              </a:r>
            </a:p>
          </p:txBody>
        </p:sp>
      </p:grpSp>
      <p:pic>
        <p:nvPicPr>
          <p:cNvPr id="505862" name="Picture 34" descr="j0323767"/>
          <p:cNvPicPr>
            <a:picLocks noGrp="1" noChangeAspect="1" noChangeArrowheads="1" noCrop="1"/>
          </p:cNvPicPr>
          <p:nvPr>
            <p:ph idx="1"/>
          </p:nvPr>
        </p:nvPicPr>
        <p:blipFill>
          <a:blip r:embed="rId3" cstate="print"/>
          <a:srcRect/>
          <a:stretch>
            <a:fillRect/>
          </a:stretch>
        </p:blipFill>
        <p:spPr>
          <a:xfrm>
            <a:off x="296863" y="4851400"/>
            <a:ext cx="1665287" cy="1173163"/>
          </a:xfr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23062"/>
                                        </p:tgtEl>
                                        <p:attrNameLst>
                                          <p:attrName>style.visibility</p:attrName>
                                        </p:attrNameLst>
                                      </p:cBhvr>
                                      <p:to>
                                        <p:strVal val="visible"/>
                                      </p:to>
                                    </p:set>
                                    <p:anim calcmode="lin" valueType="num">
                                      <p:cBhvr additive="base">
                                        <p:cTn id="12" dur="3000" fill="hold"/>
                                        <p:tgtEl>
                                          <p:spTgt spid="1623062"/>
                                        </p:tgtEl>
                                        <p:attrNameLst>
                                          <p:attrName>ppt_x</p:attrName>
                                        </p:attrNameLst>
                                      </p:cBhvr>
                                      <p:tavLst>
                                        <p:tav tm="0">
                                          <p:val>
                                            <p:strVal val="#ppt_x"/>
                                          </p:val>
                                        </p:tav>
                                        <p:tav tm="100000">
                                          <p:val>
                                            <p:strVal val="#ppt_x"/>
                                          </p:val>
                                        </p:tav>
                                      </p:tavLst>
                                    </p:anim>
                                    <p:anim calcmode="lin" valueType="num">
                                      <p:cBhvr additive="base">
                                        <p:cTn id="13" dur="3000" fill="hold"/>
                                        <p:tgtEl>
                                          <p:spTgt spid="16230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30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pPr>
              <a:defRPr/>
            </a:pPr>
            <a:fld id="{1D106A1B-DE17-430A-9F4C-7E4D5652D11D}" type="slidenum">
              <a:rPr lang="en-US" altLang="zh-TW"/>
              <a:pPr>
                <a:defRPr/>
              </a:pPr>
              <a:t>13</a:t>
            </a:fld>
            <a:endParaRPr lang="en-US" altLang="zh-TW"/>
          </a:p>
        </p:txBody>
      </p:sp>
      <p:sp>
        <p:nvSpPr>
          <p:cNvPr id="1904642" name="Rectangle 2"/>
          <p:cNvSpPr>
            <a:spLocks noGrp="1" noChangeArrowheads="1"/>
          </p:cNvSpPr>
          <p:nvPr>
            <p:ph type="title"/>
          </p:nvPr>
        </p:nvSpPr>
        <p:spPr/>
        <p:txBody>
          <a:bodyPr/>
          <a:lstStyle/>
          <a:p>
            <a:pPr eaLnBrk="1" hangingPunct="1">
              <a:defRPr/>
            </a:pPr>
            <a:r>
              <a:rPr lang="zh-TW" altLang="en-US" smtClean="0"/>
              <a:t>知識創新模式</a:t>
            </a:r>
          </a:p>
        </p:txBody>
      </p:sp>
      <p:pic>
        <p:nvPicPr>
          <p:cNvPr id="506884" name="Picture 3"/>
          <p:cNvPicPr>
            <a:picLocks noGrp="1" noChangeAspect="1" noChangeArrowheads="1"/>
          </p:cNvPicPr>
          <p:nvPr>
            <p:ph idx="1"/>
          </p:nvPr>
        </p:nvPicPr>
        <p:blipFill>
          <a:blip r:embed="rId2" cstate="print"/>
          <a:srcRect/>
          <a:stretch>
            <a:fillRect/>
          </a:stretch>
        </p:blipFill>
        <p:spPr>
          <a:xfrm>
            <a:off x="250825" y="1763713"/>
            <a:ext cx="3960813" cy="3709987"/>
          </a:xfrm>
          <a:noFill/>
        </p:spPr>
      </p:pic>
      <p:sp>
        <p:nvSpPr>
          <p:cNvPr id="506885" name="Text Box 4"/>
          <p:cNvSpPr txBox="1">
            <a:spLocks noChangeArrowheads="1"/>
          </p:cNvSpPr>
          <p:nvPr/>
        </p:nvSpPr>
        <p:spPr bwMode="auto">
          <a:xfrm>
            <a:off x="4659313" y="1408113"/>
            <a:ext cx="4187825" cy="366712"/>
          </a:xfrm>
          <a:prstGeom prst="rect">
            <a:avLst/>
          </a:prstGeom>
          <a:noFill/>
          <a:ln w="9525">
            <a:noFill/>
            <a:miter lim="800000"/>
            <a:headEnd/>
            <a:tailEnd/>
          </a:ln>
        </p:spPr>
        <p:txBody>
          <a:bodyPr>
            <a:spAutoFit/>
          </a:bodyPr>
          <a:lstStyle/>
          <a:p>
            <a:endParaRPr lang="zh-TW" altLang="zh-TW"/>
          </a:p>
        </p:txBody>
      </p:sp>
      <p:sp>
        <p:nvSpPr>
          <p:cNvPr id="506886" name="Text Box 5"/>
          <p:cNvSpPr txBox="1">
            <a:spLocks noChangeArrowheads="1"/>
          </p:cNvSpPr>
          <p:nvPr/>
        </p:nvSpPr>
        <p:spPr bwMode="auto">
          <a:xfrm>
            <a:off x="4257675" y="1089025"/>
            <a:ext cx="4591050" cy="5121275"/>
          </a:xfrm>
          <a:prstGeom prst="rect">
            <a:avLst/>
          </a:prstGeom>
          <a:solidFill>
            <a:schemeClr val="bg2"/>
          </a:solidFill>
          <a:ln w="9525">
            <a:noFill/>
            <a:miter lim="800000"/>
            <a:headEnd/>
            <a:tailEnd/>
          </a:ln>
        </p:spPr>
        <p:txBody>
          <a:bodyPr>
            <a:spAutoFit/>
          </a:bodyPr>
          <a:lstStyle/>
          <a:p>
            <a:r>
              <a:rPr lang="zh-TW" altLang="en-US" sz="1500">
                <a:latin typeface="Times New Roman" pitchFamily="18" charset="0"/>
                <a:ea typeface="標楷體" pitchFamily="65" charset="-120"/>
              </a:rPr>
              <a:t>（一）創始空間（</a:t>
            </a:r>
            <a:r>
              <a:rPr lang="en-US" altLang="zh-TW" sz="1500">
                <a:latin typeface="Times New Roman" pitchFamily="18" charset="0"/>
                <a:ea typeface="標楷體" pitchFamily="65" charset="-120"/>
              </a:rPr>
              <a:t>Originating Ba</a:t>
            </a:r>
            <a:r>
              <a:rPr lang="zh-TW" altLang="en-US" sz="1500">
                <a:latin typeface="Times New Roman" pitchFamily="18" charset="0"/>
                <a:ea typeface="標楷體" pitchFamily="65" charset="-120"/>
              </a:rPr>
              <a:t>）是個人用來分享情感、情緒、經驗及心智模式，並排除自我與他人之間障礙的場所，在此</a:t>
            </a:r>
            <a:r>
              <a:rPr lang="en-US" altLang="zh-TW" sz="1500">
                <a:latin typeface="Times New Roman" pitchFamily="18" charset="0"/>
                <a:ea typeface="標楷體" pitchFamily="65" charset="-120"/>
              </a:rPr>
              <a:t>Ba</a:t>
            </a:r>
            <a:r>
              <a:rPr lang="zh-TW" altLang="en-US" sz="1500">
                <a:latin typeface="Times New Roman" pitchFamily="18" charset="0"/>
                <a:ea typeface="標楷體" pitchFamily="65" charset="-120"/>
              </a:rPr>
              <a:t>會出現關心、愛、信任與承諾。知識的創造過程從開始到成熟階段都是發生在此</a:t>
            </a:r>
            <a:r>
              <a:rPr lang="en-US" altLang="zh-TW" sz="1500">
                <a:latin typeface="Times New Roman" pitchFamily="18" charset="0"/>
                <a:ea typeface="標楷體" pitchFamily="65" charset="-120"/>
              </a:rPr>
              <a:t>Ba</a:t>
            </a:r>
            <a:r>
              <a:rPr lang="zh-TW" altLang="en-US" sz="1500">
                <a:latin typeface="Times New Roman" pitchFamily="18" charset="0"/>
                <a:ea typeface="標楷體" pitchFamily="65" charset="-120"/>
              </a:rPr>
              <a:t>，也是面對面經驗式轉換和轉移內隱知識的主要關鍵</a:t>
            </a:r>
            <a:r>
              <a:rPr lang="en-US" altLang="zh-TW" sz="1500">
                <a:latin typeface="Times New Roman" pitchFamily="18" charset="0"/>
                <a:ea typeface="標楷體" pitchFamily="65" charset="-120"/>
              </a:rPr>
              <a:t>Ba</a:t>
            </a:r>
            <a:r>
              <a:rPr lang="zh-TW" altLang="en-US" sz="1500">
                <a:latin typeface="Times New Roman" pitchFamily="18" charset="0"/>
                <a:ea typeface="標楷體" pitchFamily="65" charset="-120"/>
              </a:rPr>
              <a:t>，此</a:t>
            </a:r>
            <a:r>
              <a:rPr lang="en-US" altLang="zh-TW" sz="1500">
                <a:latin typeface="Times New Roman" pitchFamily="18" charset="0"/>
                <a:ea typeface="標楷體" pitchFamily="65" charset="-120"/>
              </a:rPr>
              <a:t>Ba</a:t>
            </a:r>
            <a:r>
              <a:rPr lang="zh-TW" altLang="en-US" sz="1500">
                <a:latin typeface="Times New Roman" pitchFamily="18" charset="0"/>
                <a:ea typeface="標楷體" pitchFamily="65" charset="-120"/>
              </a:rPr>
              <a:t>與組織相關的是知識願景及文化。</a:t>
            </a:r>
          </a:p>
          <a:p>
            <a:r>
              <a:rPr lang="zh-TW" altLang="en-US" sz="1500">
                <a:latin typeface="Times New Roman" pitchFamily="18" charset="0"/>
                <a:ea typeface="標楷體" pitchFamily="65" charset="-120"/>
              </a:rPr>
              <a:t>（二）交互作用空間（</a:t>
            </a:r>
            <a:r>
              <a:rPr lang="en-US" altLang="zh-TW" sz="1500">
                <a:latin typeface="Times New Roman" pitchFamily="18" charset="0"/>
                <a:ea typeface="標楷體" pitchFamily="65" charset="-120"/>
              </a:rPr>
              <a:t>Interacting Ba</a:t>
            </a:r>
            <a:r>
              <a:rPr lang="zh-TW" altLang="en-US" sz="1500">
                <a:latin typeface="Times New Roman" pitchFamily="18" charset="0"/>
                <a:ea typeface="標楷體" pitchFamily="65" charset="-120"/>
              </a:rPr>
              <a:t>）比創始空間更清楚，典型代表是俱備特定知識的人員，其組成專案團隊運作，透過個人心智模式跟技巧溝通，可轉換為一般文字或觀念。交互作用空間是內隱知識轉變成外顯知識，其關鍵是對話與隱喻的延伸使用，這是員工一起參予的價值創造場所。</a:t>
            </a:r>
          </a:p>
          <a:p>
            <a:r>
              <a:rPr lang="zh-TW" altLang="en-US" sz="1500">
                <a:latin typeface="Times New Roman" pitchFamily="18" charset="0"/>
                <a:ea typeface="標楷體" pitchFamily="65" charset="-120"/>
              </a:rPr>
              <a:t>（三）資訊化空間（</a:t>
            </a:r>
            <a:r>
              <a:rPr lang="en-US" altLang="zh-TW" sz="1500">
                <a:latin typeface="Times New Roman" pitchFamily="18" charset="0"/>
                <a:ea typeface="標楷體" pitchFamily="65" charset="-120"/>
              </a:rPr>
              <a:t>Cyber Ba</a:t>
            </a:r>
            <a:r>
              <a:rPr lang="zh-TW" altLang="en-US" sz="1500">
                <a:latin typeface="Times New Roman" pitchFamily="18" charset="0"/>
                <a:ea typeface="標楷體" pitchFamily="65" charset="-120"/>
              </a:rPr>
              <a:t>）是虛擬世界的交互作用空間。在這裡呈現階段性的結合，將新的外顯知識結合組織中先前存在的資訊與知識而產生系統化的外顯知識，最有效率的外顯知識結合方式是藉由資訊科技來結合，如網際網路、文件資料庫、群組軟體</a:t>
            </a:r>
            <a:r>
              <a:rPr lang="en-US" altLang="zh-TW" sz="1500">
                <a:latin typeface="Times New Roman" pitchFamily="18" charset="0"/>
                <a:ea typeface="標楷體" pitchFamily="65" charset="-120"/>
              </a:rPr>
              <a:t>… </a:t>
            </a:r>
            <a:r>
              <a:rPr lang="zh-TW" altLang="en-US" sz="1500">
                <a:latin typeface="Times New Roman" pitchFamily="18" charset="0"/>
                <a:ea typeface="標楷體" pitchFamily="65" charset="-120"/>
              </a:rPr>
              <a:t>等，這些技術在過去的幾年蓬勃地發展，均己達到成熟的地步。</a:t>
            </a:r>
          </a:p>
          <a:p>
            <a:r>
              <a:rPr lang="zh-TW" altLang="en-US" sz="1500">
                <a:latin typeface="Times New Roman" pitchFamily="18" charset="0"/>
                <a:ea typeface="標楷體" pitchFamily="65" charset="-120"/>
              </a:rPr>
              <a:t>（四）實踐空間（</a:t>
            </a:r>
            <a:r>
              <a:rPr lang="en-US" altLang="zh-TW" sz="1500">
                <a:latin typeface="Times New Roman" pitchFamily="18" charset="0"/>
                <a:ea typeface="標楷體" pitchFamily="65" charset="-120"/>
              </a:rPr>
              <a:t>Exercising Ba</a:t>
            </a:r>
            <a:r>
              <a:rPr lang="zh-TW" altLang="en-US" sz="1500">
                <a:latin typeface="Times New Roman" pitchFamily="18" charset="0"/>
                <a:ea typeface="標楷體" pitchFamily="65" charset="-120"/>
              </a:rPr>
              <a:t>）是支援內化階段。實踐空間促進了外顯知識到內隱知識的轉移，主要是在真實生活中模擬與應用外顯知識。</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投影片編號版面配置區 5"/>
          <p:cNvSpPr>
            <a:spLocks noGrp="1"/>
          </p:cNvSpPr>
          <p:nvPr>
            <p:ph type="sldNum" sz="quarter" idx="12"/>
          </p:nvPr>
        </p:nvSpPr>
        <p:spPr/>
        <p:txBody>
          <a:bodyPr/>
          <a:lstStyle/>
          <a:p>
            <a:pPr>
              <a:defRPr/>
            </a:pPr>
            <a:fld id="{9BAE3F8F-5FAD-491C-9421-657B8EB8DAF0}" type="slidenum">
              <a:rPr lang="en-US" altLang="zh-TW"/>
              <a:pPr>
                <a:defRPr/>
              </a:pPr>
              <a:t>14</a:t>
            </a:fld>
            <a:endParaRPr lang="en-US" altLang="zh-TW"/>
          </a:p>
        </p:txBody>
      </p:sp>
      <p:sp>
        <p:nvSpPr>
          <p:cNvPr id="1299458" name="Rectangle 2"/>
          <p:cNvSpPr>
            <a:spLocks noGrp="1" noChangeArrowheads="1"/>
          </p:cNvSpPr>
          <p:nvPr>
            <p:ph type="title"/>
          </p:nvPr>
        </p:nvSpPr>
        <p:spPr/>
        <p:txBody>
          <a:bodyPr/>
          <a:lstStyle/>
          <a:p>
            <a:pPr eaLnBrk="1" hangingPunct="1">
              <a:defRPr/>
            </a:pPr>
            <a:r>
              <a:rPr lang="zh-TW" altLang="en-US" sz="3800" smtClean="0"/>
              <a:t>實務社群的效益</a:t>
            </a:r>
          </a:p>
        </p:txBody>
      </p:sp>
      <p:sp>
        <p:nvSpPr>
          <p:cNvPr id="1299459" name="Rectangle 3"/>
          <p:cNvSpPr>
            <a:spLocks noChangeArrowheads="1"/>
          </p:cNvSpPr>
          <p:nvPr/>
        </p:nvSpPr>
        <p:spPr bwMode="auto">
          <a:xfrm>
            <a:off x="1779588" y="1433513"/>
            <a:ext cx="3378200" cy="2174875"/>
          </a:xfrm>
          <a:prstGeom prst="rect">
            <a:avLst/>
          </a:prstGeom>
          <a:solidFill>
            <a:srgbClr val="DBDAB7"/>
          </a:solidFill>
          <a:ln w="9525">
            <a:solidFill>
              <a:schemeClr val="tx1"/>
            </a:solidFill>
            <a:miter lim="800000"/>
            <a:headEnd/>
            <a:tailEnd/>
          </a:ln>
          <a:effectLst/>
        </p:spPr>
        <p:txBody>
          <a:bodyPr wrap="none" anchor="ctr"/>
          <a:lstStyle/>
          <a:p>
            <a:pPr algn="ctr">
              <a:defRPr/>
            </a:pPr>
            <a:r>
              <a:rPr kumimoji="0" lang="zh-TW" altLang="en-US" sz="2000" b="1">
                <a:solidFill>
                  <a:srgbClr val="CC6600"/>
                </a:solidFill>
                <a:effectLst>
                  <a:outerShdw blurRad="38100" dist="38100" dir="2700000" algn="tl">
                    <a:srgbClr val="000000"/>
                  </a:outerShdw>
                </a:effectLst>
                <a:latin typeface="標楷體" pitchFamily="65" charset="-120"/>
                <a:ea typeface="標楷體" pitchFamily="65" charset="-120"/>
              </a:rPr>
              <a:t>新核心能力</a:t>
            </a:r>
            <a:r>
              <a:rPr kumimoji="0" lang="zh-TW" altLang="en-US" sz="1400" b="1">
                <a:solidFill>
                  <a:srgbClr val="CC6600"/>
                </a:solidFill>
                <a:effectLst>
                  <a:outerShdw blurRad="38100" dist="38100" dir="2700000" algn="tl">
                    <a:srgbClr val="000000"/>
                  </a:outerShdw>
                </a:effectLst>
                <a:latin typeface="標楷體" pitchFamily="65" charset="-120"/>
                <a:ea typeface="標楷體" pitchFamily="65" charset="-120"/>
              </a:rPr>
              <a:t> </a:t>
            </a:r>
            <a:r>
              <a:rPr kumimoji="0" lang="en-US" altLang="zh-TW" sz="1400" b="1">
                <a:solidFill>
                  <a:schemeClr val="bg1"/>
                </a:solidFill>
                <a:effectLst>
                  <a:outerShdw blurRad="38100" dist="38100" dir="2700000" algn="tl">
                    <a:srgbClr val="000000"/>
                  </a:outerShdw>
                </a:effectLst>
                <a:latin typeface="Arial" pitchFamily="34" charset="0"/>
                <a:ea typeface="標楷體" pitchFamily="65" charset="-120"/>
              </a:rPr>
              <a:t>Competency</a:t>
            </a:r>
          </a:p>
          <a:p>
            <a:pPr algn="ctr">
              <a:defRPr/>
            </a:pPr>
            <a:r>
              <a:rPr kumimoji="0" lang="zh-TW" altLang="en-US" sz="1400" b="1" u="sng">
                <a:solidFill>
                  <a:srgbClr val="009900"/>
                </a:solidFill>
                <a:latin typeface="標楷體" pitchFamily="65" charset="-120"/>
                <a:ea typeface="標楷體" pitchFamily="65" charset="-120"/>
              </a:rPr>
              <a:t>學習新典範知識以增進同仁技能</a:t>
            </a:r>
          </a:p>
          <a:p>
            <a:pPr algn="ctr">
              <a:defRPr/>
            </a:pPr>
            <a:endParaRPr kumimoji="0" lang="zh-TW" altLang="en-US" sz="1200">
              <a:latin typeface="標楷體" pitchFamily="65" charset="-120"/>
              <a:ea typeface="標楷體" pitchFamily="65" charset="-120"/>
            </a:endParaRPr>
          </a:p>
          <a:p>
            <a:pPr algn="ctr">
              <a:defRPr/>
            </a:pPr>
            <a:endParaRPr kumimoji="0" lang="zh-TW" altLang="en-US" sz="1200" b="1">
              <a:latin typeface="標楷體" pitchFamily="65" charset="-120"/>
              <a:ea typeface="標楷體" pitchFamily="65" charset="-120"/>
            </a:endParaRPr>
          </a:p>
          <a:p>
            <a:pPr algn="ctr">
              <a:defRPr/>
            </a:pPr>
            <a:endParaRPr kumimoji="0" lang="zh-TW" altLang="en-US" sz="1200" b="1">
              <a:latin typeface="標楷體" pitchFamily="65" charset="-120"/>
              <a:ea typeface="標楷體" pitchFamily="65" charset="-120"/>
            </a:endParaRPr>
          </a:p>
          <a:p>
            <a:pPr algn="ctr">
              <a:defRPr/>
            </a:pPr>
            <a:endParaRPr kumimoji="0" lang="zh-TW" altLang="en-US" sz="1200" b="1">
              <a:latin typeface="標楷體" pitchFamily="65" charset="-120"/>
              <a:ea typeface="標楷體" pitchFamily="65" charset="-120"/>
            </a:endParaRPr>
          </a:p>
          <a:p>
            <a:pPr algn="ctr">
              <a:defRPr/>
            </a:pPr>
            <a:endParaRPr kumimoji="0" lang="zh-TW" altLang="en-US" sz="1200" b="1">
              <a:latin typeface="標楷體" pitchFamily="65" charset="-120"/>
              <a:ea typeface="標楷體" pitchFamily="65" charset="-120"/>
            </a:endParaRPr>
          </a:p>
          <a:p>
            <a:pPr algn="ctr">
              <a:defRPr/>
            </a:pPr>
            <a:endParaRPr kumimoji="0" lang="en-US" altLang="zh-TW" sz="1200" b="1">
              <a:latin typeface="標楷體" pitchFamily="65" charset="-120"/>
              <a:ea typeface="標楷體" pitchFamily="65" charset="-120"/>
            </a:endParaRPr>
          </a:p>
        </p:txBody>
      </p:sp>
      <p:sp>
        <p:nvSpPr>
          <p:cNvPr id="1299460" name="Rectangle 4"/>
          <p:cNvSpPr>
            <a:spLocks noChangeArrowheads="1"/>
          </p:cNvSpPr>
          <p:nvPr/>
        </p:nvSpPr>
        <p:spPr bwMode="auto">
          <a:xfrm>
            <a:off x="5157788" y="1433513"/>
            <a:ext cx="3303587" cy="2174875"/>
          </a:xfrm>
          <a:prstGeom prst="rect">
            <a:avLst/>
          </a:prstGeom>
          <a:solidFill>
            <a:srgbClr val="CCD3E8"/>
          </a:solidFill>
          <a:ln w="9525">
            <a:solidFill>
              <a:schemeClr val="tx1"/>
            </a:solidFill>
            <a:miter lim="800000"/>
            <a:headEnd/>
            <a:tailEnd/>
          </a:ln>
          <a:effectLst/>
        </p:spPr>
        <p:txBody>
          <a:bodyPr wrap="none" anchor="ctr"/>
          <a:lstStyle/>
          <a:p>
            <a:pPr algn="ctr">
              <a:defRPr/>
            </a:pPr>
            <a:r>
              <a:rPr kumimoji="0" lang="zh-TW" altLang="en-US" sz="2000" b="1">
                <a:solidFill>
                  <a:srgbClr val="CC6600"/>
                </a:solidFill>
                <a:effectLst>
                  <a:outerShdw blurRad="38100" dist="38100" dir="2700000" algn="tl">
                    <a:srgbClr val="000000"/>
                  </a:outerShdw>
                </a:effectLst>
                <a:latin typeface="標楷體" pitchFamily="65" charset="-120"/>
                <a:ea typeface="標楷體" pitchFamily="65" charset="-120"/>
              </a:rPr>
              <a:t>創新</a:t>
            </a:r>
            <a:r>
              <a:rPr kumimoji="0" lang="zh-TW" altLang="en-US" sz="1400" b="1">
                <a:solidFill>
                  <a:srgbClr val="CC6600"/>
                </a:solidFill>
                <a:effectLst>
                  <a:outerShdw blurRad="38100" dist="38100" dir="2700000" algn="tl">
                    <a:srgbClr val="000000"/>
                  </a:outerShdw>
                </a:effectLst>
                <a:latin typeface="標楷體" pitchFamily="65" charset="-120"/>
                <a:ea typeface="標楷體" pitchFamily="65" charset="-120"/>
              </a:rPr>
              <a:t> </a:t>
            </a:r>
            <a:r>
              <a:rPr kumimoji="0" lang="en-US" altLang="zh-TW" sz="1400" b="1">
                <a:solidFill>
                  <a:schemeClr val="bg1"/>
                </a:solidFill>
                <a:effectLst>
                  <a:outerShdw blurRad="38100" dist="38100" dir="2700000" algn="tl">
                    <a:srgbClr val="000000"/>
                  </a:outerShdw>
                </a:effectLst>
                <a:latin typeface="Arial" pitchFamily="34" charset="0"/>
                <a:ea typeface="標楷體" pitchFamily="65" charset="-120"/>
              </a:rPr>
              <a:t>Innovation</a:t>
            </a:r>
          </a:p>
          <a:p>
            <a:pPr algn="ctr">
              <a:defRPr/>
            </a:pPr>
            <a:r>
              <a:rPr kumimoji="0" lang="zh-TW" altLang="en-US" sz="1400" b="1" u="sng">
                <a:solidFill>
                  <a:srgbClr val="D60093"/>
                </a:solidFill>
                <a:latin typeface="標楷體" pitchFamily="65" charset="-120"/>
                <a:ea typeface="標楷體" pitchFamily="65" charset="-120"/>
              </a:rPr>
              <a:t>整合跨領域知識以誘發創新</a:t>
            </a:r>
          </a:p>
          <a:p>
            <a:pPr algn="ctr">
              <a:defRPr/>
            </a:pPr>
            <a:endParaRPr kumimoji="0" lang="zh-TW" altLang="en-US" sz="1200" b="1">
              <a:solidFill>
                <a:srgbClr val="D60093"/>
              </a:solidFill>
              <a:latin typeface="標楷體" pitchFamily="65" charset="-120"/>
              <a:ea typeface="標楷體" pitchFamily="65" charset="-120"/>
            </a:endParaRPr>
          </a:p>
          <a:p>
            <a:pPr algn="ctr">
              <a:defRPr/>
            </a:pPr>
            <a:endParaRPr kumimoji="0" lang="zh-TW" altLang="en-US" sz="1200" b="1">
              <a:solidFill>
                <a:schemeClr val="accent2"/>
              </a:solidFill>
              <a:latin typeface="標楷體" pitchFamily="65" charset="-120"/>
              <a:ea typeface="標楷體" pitchFamily="65" charset="-120"/>
            </a:endParaRPr>
          </a:p>
          <a:p>
            <a:pPr algn="ctr">
              <a:defRPr/>
            </a:pPr>
            <a:endParaRPr kumimoji="0" lang="zh-TW" altLang="en-US" sz="1200" b="1">
              <a:latin typeface="標楷體" pitchFamily="65" charset="-120"/>
              <a:ea typeface="標楷體" pitchFamily="65" charset="-120"/>
            </a:endParaRPr>
          </a:p>
          <a:p>
            <a:pPr algn="ctr">
              <a:defRPr/>
            </a:pPr>
            <a:endParaRPr kumimoji="0" lang="zh-TW" altLang="en-US" sz="1200" b="1">
              <a:latin typeface="標楷體" pitchFamily="65" charset="-120"/>
              <a:ea typeface="標楷體" pitchFamily="65" charset="-120"/>
            </a:endParaRPr>
          </a:p>
          <a:p>
            <a:pPr algn="ctr">
              <a:defRPr/>
            </a:pPr>
            <a:endParaRPr kumimoji="0" lang="zh-TW" altLang="en-US" sz="1200" b="1">
              <a:latin typeface="標楷體" pitchFamily="65" charset="-120"/>
              <a:ea typeface="標楷體" pitchFamily="65" charset="-120"/>
            </a:endParaRPr>
          </a:p>
          <a:p>
            <a:pPr algn="ctr">
              <a:defRPr/>
            </a:pPr>
            <a:endParaRPr kumimoji="0" lang="en-US" altLang="zh-TW" sz="1200" b="1">
              <a:latin typeface="標楷體" pitchFamily="65" charset="-120"/>
              <a:ea typeface="標楷體" pitchFamily="65" charset="-120"/>
            </a:endParaRPr>
          </a:p>
        </p:txBody>
      </p:sp>
      <p:sp>
        <p:nvSpPr>
          <p:cNvPr id="1299461" name="Rectangle 5"/>
          <p:cNvSpPr>
            <a:spLocks noChangeArrowheads="1"/>
          </p:cNvSpPr>
          <p:nvPr/>
        </p:nvSpPr>
        <p:spPr bwMode="auto">
          <a:xfrm>
            <a:off x="1779588" y="3608388"/>
            <a:ext cx="3378200" cy="2106612"/>
          </a:xfrm>
          <a:prstGeom prst="rect">
            <a:avLst/>
          </a:prstGeom>
          <a:solidFill>
            <a:srgbClr val="CCD3E8"/>
          </a:solidFill>
          <a:ln w="9525">
            <a:solidFill>
              <a:schemeClr val="tx1"/>
            </a:solidFill>
            <a:miter lim="800000"/>
            <a:headEnd/>
            <a:tailEnd/>
          </a:ln>
          <a:effectLst/>
        </p:spPr>
        <p:txBody>
          <a:bodyPr wrap="none" anchor="ctr"/>
          <a:lstStyle/>
          <a:p>
            <a:pPr algn="ctr">
              <a:defRPr/>
            </a:pPr>
            <a:r>
              <a:rPr kumimoji="0" lang="zh-TW" altLang="en-US" sz="2000" b="1">
                <a:solidFill>
                  <a:srgbClr val="CC6600"/>
                </a:solidFill>
                <a:effectLst>
                  <a:outerShdw blurRad="38100" dist="38100" dir="2700000" algn="tl">
                    <a:srgbClr val="000000"/>
                  </a:outerShdw>
                </a:effectLst>
                <a:latin typeface="標楷體" pitchFamily="65" charset="-120"/>
                <a:ea typeface="標楷體" pitchFamily="65" charset="-120"/>
              </a:rPr>
              <a:t>效率</a:t>
            </a:r>
            <a:r>
              <a:rPr kumimoji="0" lang="zh-TW" altLang="en-US" sz="1400" b="1">
                <a:solidFill>
                  <a:srgbClr val="CC6600"/>
                </a:solidFill>
                <a:effectLst>
                  <a:outerShdw blurRad="38100" dist="38100" dir="2700000" algn="tl">
                    <a:srgbClr val="000000"/>
                  </a:outerShdw>
                </a:effectLst>
                <a:latin typeface="標楷體" pitchFamily="65" charset="-120"/>
                <a:ea typeface="標楷體" pitchFamily="65" charset="-120"/>
              </a:rPr>
              <a:t> </a:t>
            </a:r>
            <a:r>
              <a:rPr kumimoji="0" lang="en-US" altLang="zh-TW" sz="1400" b="1">
                <a:solidFill>
                  <a:schemeClr val="bg1"/>
                </a:solidFill>
                <a:effectLst>
                  <a:outerShdw blurRad="38100" dist="38100" dir="2700000" algn="tl">
                    <a:srgbClr val="000000"/>
                  </a:outerShdw>
                </a:effectLst>
                <a:latin typeface="Arial" pitchFamily="34" charset="0"/>
                <a:ea typeface="標楷體" pitchFamily="65" charset="-120"/>
              </a:rPr>
              <a:t>Efficiency</a:t>
            </a:r>
          </a:p>
          <a:p>
            <a:pPr algn="ctr">
              <a:defRPr/>
            </a:pPr>
            <a:r>
              <a:rPr kumimoji="0" lang="zh-TW" altLang="en-US" sz="1400" b="1" u="sng">
                <a:solidFill>
                  <a:srgbClr val="292929"/>
                </a:solidFill>
                <a:latin typeface="標楷體" pitchFamily="65" charset="-120"/>
                <a:ea typeface="標楷體" pitchFamily="65" charset="-120"/>
              </a:rPr>
              <a:t>再利用既存知識以提高工作效率</a:t>
            </a:r>
          </a:p>
          <a:p>
            <a:pPr algn="ctr">
              <a:defRPr/>
            </a:pPr>
            <a:endParaRPr kumimoji="0" lang="zh-TW" altLang="en-US" sz="1200" b="1">
              <a:solidFill>
                <a:schemeClr val="accent2"/>
              </a:solidFill>
              <a:latin typeface="標楷體" pitchFamily="65" charset="-120"/>
              <a:ea typeface="標楷體" pitchFamily="65" charset="-120"/>
            </a:endParaRPr>
          </a:p>
          <a:p>
            <a:pPr algn="ctr">
              <a:defRPr/>
            </a:pPr>
            <a:endParaRPr kumimoji="0" lang="zh-TW" altLang="en-US" sz="1200" b="1">
              <a:latin typeface="標楷體" pitchFamily="65" charset="-120"/>
              <a:ea typeface="標楷體" pitchFamily="65" charset="-120"/>
            </a:endParaRPr>
          </a:p>
          <a:p>
            <a:pPr algn="ctr">
              <a:defRPr/>
            </a:pPr>
            <a:endParaRPr kumimoji="0" lang="zh-TW" altLang="en-US" sz="1200" b="1">
              <a:latin typeface="標楷體" pitchFamily="65" charset="-120"/>
              <a:ea typeface="標楷體" pitchFamily="65" charset="-120"/>
            </a:endParaRPr>
          </a:p>
          <a:p>
            <a:pPr algn="ctr">
              <a:defRPr/>
            </a:pPr>
            <a:endParaRPr kumimoji="0" lang="zh-TW" altLang="en-US" sz="1200" b="1">
              <a:latin typeface="標楷體" pitchFamily="65" charset="-120"/>
              <a:ea typeface="標楷體" pitchFamily="65" charset="-120"/>
            </a:endParaRPr>
          </a:p>
          <a:p>
            <a:pPr algn="ctr">
              <a:defRPr/>
            </a:pPr>
            <a:endParaRPr kumimoji="0" lang="zh-TW" altLang="en-US" sz="1200" b="1">
              <a:latin typeface="標楷體" pitchFamily="65" charset="-120"/>
              <a:ea typeface="標楷體" pitchFamily="65" charset="-120"/>
            </a:endParaRPr>
          </a:p>
          <a:p>
            <a:pPr algn="ctr">
              <a:defRPr/>
            </a:pPr>
            <a:endParaRPr kumimoji="0" lang="en-US" altLang="zh-TW" sz="1200" b="1">
              <a:latin typeface="標楷體" pitchFamily="65" charset="-120"/>
              <a:ea typeface="標楷體" pitchFamily="65" charset="-120"/>
            </a:endParaRPr>
          </a:p>
        </p:txBody>
      </p:sp>
      <p:sp>
        <p:nvSpPr>
          <p:cNvPr id="1299462" name="Rectangle 6"/>
          <p:cNvSpPr>
            <a:spLocks noChangeArrowheads="1"/>
          </p:cNvSpPr>
          <p:nvPr/>
        </p:nvSpPr>
        <p:spPr bwMode="auto">
          <a:xfrm>
            <a:off x="5157788" y="3608388"/>
            <a:ext cx="3303587" cy="2106612"/>
          </a:xfrm>
          <a:prstGeom prst="rect">
            <a:avLst/>
          </a:prstGeom>
          <a:solidFill>
            <a:srgbClr val="DBDAB7"/>
          </a:solidFill>
          <a:ln w="9525">
            <a:solidFill>
              <a:schemeClr val="tx1"/>
            </a:solidFill>
            <a:miter lim="800000"/>
            <a:headEnd/>
            <a:tailEnd/>
          </a:ln>
          <a:effectLst/>
        </p:spPr>
        <p:txBody>
          <a:bodyPr wrap="none" anchor="ctr"/>
          <a:lstStyle/>
          <a:p>
            <a:pPr algn="ctr">
              <a:defRPr/>
            </a:pPr>
            <a:r>
              <a:rPr kumimoji="0" lang="zh-TW" altLang="en-US" sz="2000" b="1">
                <a:solidFill>
                  <a:srgbClr val="CC6600"/>
                </a:solidFill>
                <a:effectLst>
                  <a:outerShdw blurRad="38100" dist="38100" dir="2700000" algn="tl">
                    <a:srgbClr val="000000"/>
                  </a:outerShdw>
                </a:effectLst>
                <a:latin typeface="標楷體" pitchFamily="65" charset="-120"/>
                <a:ea typeface="標楷體" pitchFamily="65" charset="-120"/>
              </a:rPr>
              <a:t>反應力</a:t>
            </a:r>
            <a:r>
              <a:rPr kumimoji="0" lang="zh-TW" altLang="en-US" sz="1000" b="1">
                <a:solidFill>
                  <a:srgbClr val="CC6600"/>
                </a:solidFill>
                <a:effectLst>
                  <a:outerShdw blurRad="38100" dist="38100" dir="2700000" algn="tl">
                    <a:srgbClr val="000000"/>
                  </a:outerShdw>
                </a:effectLst>
                <a:latin typeface="標楷體" pitchFamily="65" charset="-120"/>
                <a:ea typeface="標楷體" pitchFamily="65" charset="-120"/>
              </a:rPr>
              <a:t> </a:t>
            </a:r>
            <a:r>
              <a:rPr kumimoji="0" lang="en-US" altLang="zh-TW" sz="1200" b="1">
                <a:solidFill>
                  <a:schemeClr val="bg1"/>
                </a:solidFill>
                <a:effectLst>
                  <a:outerShdw blurRad="38100" dist="38100" dir="2700000" algn="tl">
                    <a:srgbClr val="000000"/>
                  </a:outerShdw>
                </a:effectLst>
                <a:latin typeface="Arial" pitchFamily="34" charset="0"/>
                <a:ea typeface="標楷體" pitchFamily="65" charset="-120"/>
              </a:rPr>
              <a:t>Responsiveness</a:t>
            </a:r>
          </a:p>
          <a:p>
            <a:pPr algn="ctr">
              <a:defRPr/>
            </a:pPr>
            <a:r>
              <a:rPr kumimoji="0" lang="zh-TW" altLang="en-US" sz="1400" b="1" u="sng">
                <a:solidFill>
                  <a:schemeClr val="bg1"/>
                </a:solidFill>
                <a:latin typeface="標楷體" pitchFamily="65" charset="-120"/>
                <a:ea typeface="標楷體" pitchFamily="65" charset="-120"/>
              </a:rPr>
              <a:t>搜集歸類知識以提升反應力</a:t>
            </a:r>
          </a:p>
          <a:p>
            <a:pPr algn="ctr">
              <a:defRPr/>
            </a:pPr>
            <a:endParaRPr kumimoji="0" lang="zh-TW" altLang="en-US" sz="1200" b="1">
              <a:solidFill>
                <a:schemeClr val="bg1"/>
              </a:solidFill>
              <a:latin typeface="標楷體" pitchFamily="65" charset="-120"/>
              <a:ea typeface="標楷體" pitchFamily="65" charset="-120"/>
            </a:endParaRPr>
          </a:p>
          <a:p>
            <a:pPr algn="ctr">
              <a:defRPr/>
            </a:pPr>
            <a:endParaRPr kumimoji="0" lang="zh-TW" altLang="en-US" sz="1200" b="1">
              <a:solidFill>
                <a:schemeClr val="bg1"/>
              </a:solidFill>
              <a:latin typeface="標楷體" pitchFamily="65" charset="-120"/>
              <a:ea typeface="標楷體" pitchFamily="65" charset="-120"/>
            </a:endParaRPr>
          </a:p>
          <a:p>
            <a:pPr algn="ctr">
              <a:defRPr/>
            </a:pPr>
            <a:endParaRPr kumimoji="0" lang="zh-TW" altLang="en-US" sz="1200" b="1">
              <a:latin typeface="標楷體" pitchFamily="65" charset="-120"/>
              <a:ea typeface="標楷體" pitchFamily="65" charset="-120"/>
            </a:endParaRPr>
          </a:p>
          <a:p>
            <a:pPr algn="ctr">
              <a:defRPr/>
            </a:pPr>
            <a:endParaRPr kumimoji="0" lang="zh-TW" altLang="en-US" sz="1200" b="1">
              <a:latin typeface="標楷體" pitchFamily="65" charset="-120"/>
              <a:ea typeface="標楷體" pitchFamily="65" charset="-120"/>
            </a:endParaRPr>
          </a:p>
          <a:p>
            <a:pPr algn="ctr">
              <a:defRPr/>
            </a:pPr>
            <a:endParaRPr kumimoji="0" lang="zh-TW" altLang="en-US" sz="1200" b="1">
              <a:latin typeface="標楷體" pitchFamily="65" charset="-120"/>
              <a:ea typeface="標楷體" pitchFamily="65" charset="-120"/>
            </a:endParaRPr>
          </a:p>
          <a:p>
            <a:pPr algn="ctr">
              <a:defRPr/>
            </a:pPr>
            <a:endParaRPr kumimoji="0" lang="en-US" altLang="zh-TW" sz="1200" b="1">
              <a:latin typeface="標楷體" pitchFamily="65" charset="-120"/>
              <a:ea typeface="標楷體" pitchFamily="65" charset="-120"/>
            </a:endParaRPr>
          </a:p>
        </p:txBody>
      </p:sp>
      <p:sp>
        <p:nvSpPr>
          <p:cNvPr id="204808" name="Line 7"/>
          <p:cNvSpPr>
            <a:spLocks noChangeShapeType="1"/>
          </p:cNvSpPr>
          <p:nvPr/>
        </p:nvSpPr>
        <p:spPr bwMode="auto">
          <a:xfrm>
            <a:off x="4343400" y="1219200"/>
            <a:ext cx="1687513" cy="1588"/>
          </a:xfrm>
          <a:prstGeom prst="line">
            <a:avLst/>
          </a:prstGeom>
          <a:noFill/>
          <a:ln w="28575">
            <a:solidFill>
              <a:schemeClr val="tx1"/>
            </a:solidFill>
            <a:round/>
            <a:headEnd type="triangle" w="med" len="med"/>
            <a:tailEnd type="triangle" w="med" len="med"/>
          </a:ln>
        </p:spPr>
        <p:txBody>
          <a:bodyPr/>
          <a:lstStyle/>
          <a:p>
            <a:endParaRPr lang="zh-TW" altLang="en-US"/>
          </a:p>
        </p:txBody>
      </p:sp>
      <p:sp>
        <p:nvSpPr>
          <p:cNvPr id="204809" name="Text Box 8"/>
          <p:cNvSpPr txBox="1">
            <a:spLocks noChangeArrowheads="1"/>
          </p:cNvSpPr>
          <p:nvPr/>
        </p:nvSpPr>
        <p:spPr bwMode="auto">
          <a:xfrm>
            <a:off x="2971800" y="1066800"/>
            <a:ext cx="1322388" cy="336550"/>
          </a:xfrm>
          <a:prstGeom prst="rect">
            <a:avLst/>
          </a:prstGeom>
          <a:noFill/>
          <a:ln w="9525">
            <a:noFill/>
            <a:miter lim="800000"/>
            <a:headEnd/>
            <a:tailEnd/>
          </a:ln>
        </p:spPr>
        <p:txBody>
          <a:bodyPr>
            <a:spAutoFit/>
          </a:bodyPr>
          <a:lstStyle/>
          <a:p>
            <a:pPr>
              <a:spcBef>
                <a:spcPct val="50000"/>
              </a:spcBef>
            </a:pPr>
            <a:r>
              <a:rPr kumimoji="0" lang="zh-TW" altLang="en-US" sz="1600" b="1">
                <a:ea typeface="標楷體" pitchFamily="65" charset="-120"/>
              </a:rPr>
              <a:t>執行能力</a:t>
            </a:r>
          </a:p>
        </p:txBody>
      </p:sp>
      <p:sp>
        <p:nvSpPr>
          <p:cNvPr id="204810" name="Text Box 9"/>
          <p:cNvSpPr txBox="1">
            <a:spLocks noChangeArrowheads="1"/>
          </p:cNvSpPr>
          <p:nvPr/>
        </p:nvSpPr>
        <p:spPr bwMode="auto">
          <a:xfrm>
            <a:off x="6324600" y="1066800"/>
            <a:ext cx="1358900" cy="336550"/>
          </a:xfrm>
          <a:prstGeom prst="rect">
            <a:avLst/>
          </a:prstGeom>
          <a:noFill/>
          <a:ln w="9525">
            <a:noFill/>
            <a:miter lim="800000"/>
            <a:headEnd/>
            <a:tailEnd/>
          </a:ln>
        </p:spPr>
        <p:txBody>
          <a:bodyPr>
            <a:spAutoFit/>
          </a:bodyPr>
          <a:lstStyle/>
          <a:p>
            <a:pPr>
              <a:spcBef>
                <a:spcPct val="50000"/>
              </a:spcBef>
            </a:pPr>
            <a:r>
              <a:rPr kumimoji="0" lang="zh-TW" altLang="en-US" sz="1600" b="1">
                <a:ea typeface="標楷體" pitchFamily="65" charset="-120"/>
              </a:rPr>
              <a:t>競爭能力</a:t>
            </a:r>
          </a:p>
        </p:txBody>
      </p:sp>
      <p:sp>
        <p:nvSpPr>
          <p:cNvPr id="204811" name="Oval 10"/>
          <p:cNvSpPr>
            <a:spLocks noChangeArrowheads="1"/>
          </p:cNvSpPr>
          <p:nvPr/>
        </p:nvSpPr>
        <p:spPr bwMode="auto">
          <a:xfrm>
            <a:off x="2000250" y="2384425"/>
            <a:ext cx="954088" cy="476250"/>
          </a:xfrm>
          <a:prstGeom prst="ellipse">
            <a:avLst/>
          </a:prstGeom>
          <a:solidFill>
            <a:srgbClr val="FFCC99"/>
          </a:solidFill>
          <a:ln w="9525">
            <a:solidFill>
              <a:schemeClr val="tx1"/>
            </a:solidFill>
            <a:round/>
            <a:headEnd/>
            <a:tailEnd/>
          </a:ln>
        </p:spPr>
        <p:txBody>
          <a:bodyPr wrap="none" anchor="ctr"/>
          <a:lstStyle/>
          <a:p>
            <a:pPr algn="ctr"/>
            <a:r>
              <a:rPr kumimoji="0" lang="zh-TW" altLang="en-US" sz="1200" b="1">
                <a:solidFill>
                  <a:srgbClr val="009900"/>
                </a:solidFill>
                <a:ea typeface="標楷體" pitchFamily="65" charset="-120"/>
              </a:rPr>
              <a:t>招募選才</a:t>
            </a:r>
          </a:p>
        </p:txBody>
      </p:sp>
      <p:sp>
        <p:nvSpPr>
          <p:cNvPr id="204812" name="Oval 11"/>
          <p:cNvSpPr>
            <a:spLocks noChangeArrowheads="1"/>
          </p:cNvSpPr>
          <p:nvPr/>
        </p:nvSpPr>
        <p:spPr bwMode="auto">
          <a:xfrm>
            <a:off x="3027363" y="2384425"/>
            <a:ext cx="955675" cy="476250"/>
          </a:xfrm>
          <a:prstGeom prst="ellipse">
            <a:avLst/>
          </a:prstGeom>
          <a:solidFill>
            <a:srgbClr val="FFCC99"/>
          </a:solidFill>
          <a:ln w="9525">
            <a:solidFill>
              <a:schemeClr val="tx1"/>
            </a:solidFill>
            <a:round/>
            <a:headEnd/>
            <a:tailEnd/>
          </a:ln>
        </p:spPr>
        <p:txBody>
          <a:bodyPr wrap="none" anchor="ctr"/>
          <a:lstStyle/>
          <a:p>
            <a:pPr algn="ctr"/>
            <a:r>
              <a:rPr kumimoji="0" lang="zh-TW" altLang="en-US" sz="1200" b="1">
                <a:solidFill>
                  <a:srgbClr val="009900"/>
                </a:solidFill>
                <a:ea typeface="標楷體" pitchFamily="65" charset="-120"/>
              </a:rPr>
              <a:t>創新研發</a:t>
            </a:r>
          </a:p>
        </p:txBody>
      </p:sp>
      <p:sp>
        <p:nvSpPr>
          <p:cNvPr id="204813" name="Oval 12"/>
          <p:cNvSpPr>
            <a:spLocks noChangeArrowheads="1"/>
          </p:cNvSpPr>
          <p:nvPr/>
        </p:nvSpPr>
        <p:spPr bwMode="auto">
          <a:xfrm>
            <a:off x="2439988" y="4764088"/>
            <a:ext cx="955675" cy="474662"/>
          </a:xfrm>
          <a:prstGeom prst="ellipse">
            <a:avLst/>
          </a:prstGeom>
          <a:solidFill>
            <a:srgbClr val="FFCC99"/>
          </a:solidFill>
          <a:ln w="9525">
            <a:solidFill>
              <a:schemeClr val="tx1"/>
            </a:solidFill>
            <a:round/>
            <a:headEnd/>
            <a:tailEnd/>
          </a:ln>
        </p:spPr>
        <p:txBody>
          <a:bodyPr wrap="none" anchor="ctr"/>
          <a:lstStyle/>
          <a:p>
            <a:pPr algn="ctr"/>
            <a:r>
              <a:rPr kumimoji="0" lang="zh-TW" altLang="en-US" sz="1200" b="1">
                <a:solidFill>
                  <a:srgbClr val="292929"/>
                </a:solidFill>
                <a:ea typeface="標楷體" pitchFamily="65" charset="-120"/>
              </a:rPr>
              <a:t>行動式</a:t>
            </a:r>
            <a:r>
              <a:rPr kumimoji="0" lang="en-US" altLang="zh-TW" sz="1200" b="1">
                <a:solidFill>
                  <a:srgbClr val="292929"/>
                </a:solidFill>
                <a:ea typeface="標楷體" pitchFamily="65" charset="-120"/>
              </a:rPr>
              <a:t>IA</a:t>
            </a:r>
          </a:p>
        </p:txBody>
      </p:sp>
      <p:sp>
        <p:nvSpPr>
          <p:cNvPr id="204814" name="Oval 13"/>
          <p:cNvSpPr>
            <a:spLocks noChangeArrowheads="1"/>
          </p:cNvSpPr>
          <p:nvPr/>
        </p:nvSpPr>
        <p:spPr bwMode="auto">
          <a:xfrm>
            <a:off x="3541713" y="4764088"/>
            <a:ext cx="954087" cy="474662"/>
          </a:xfrm>
          <a:prstGeom prst="ellipse">
            <a:avLst/>
          </a:prstGeom>
          <a:solidFill>
            <a:srgbClr val="FFCC99"/>
          </a:solidFill>
          <a:ln w="9525">
            <a:solidFill>
              <a:schemeClr val="tx1"/>
            </a:solidFill>
            <a:round/>
            <a:headEnd/>
            <a:tailEnd/>
          </a:ln>
        </p:spPr>
        <p:txBody>
          <a:bodyPr wrap="none" anchor="ctr"/>
          <a:lstStyle/>
          <a:p>
            <a:pPr algn="ctr"/>
            <a:r>
              <a:rPr kumimoji="0" lang="zh-TW" altLang="en-US" sz="1200" b="1">
                <a:solidFill>
                  <a:srgbClr val="292929"/>
                </a:solidFill>
                <a:ea typeface="標楷體" pitchFamily="65" charset="-120"/>
              </a:rPr>
              <a:t>水世界</a:t>
            </a:r>
          </a:p>
        </p:txBody>
      </p:sp>
      <p:sp>
        <p:nvSpPr>
          <p:cNvPr id="204815" name="Oval 14"/>
          <p:cNvSpPr>
            <a:spLocks noChangeArrowheads="1"/>
          </p:cNvSpPr>
          <p:nvPr/>
        </p:nvSpPr>
        <p:spPr bwMode="auto">
          <a:xfrm>
            <a:off x="6332538" y="4491038"/>
            <a:ext cx="954087" cy="476250"/>
          </a:xfrm>
          <a:prstGeom prst="ellipse">
            <a:avLst/>
          </a:prstGeom>
          <a:solidFill>
            <a:srgbClr val="FFCC99"/>
          </a:solidFill>
          <a:ln w="9525">
            <a:solidFill>
              <a:schemeClr val="tx1"/>
            </a:solidFill>
            <a:round/>
            <a:headEnd/>
            <a:tailEnd/>
          </a:ln>
        </p:spPr>
        <p:txBody>
          <a:bodyPr wrap="none" anchor="ctr"/>
          <a:lstStyle/>
          <a:p>
            <a:pPr algn="ctr"/>
            <a:r>
              <a:rPr kumimoji="0" lang="zh-TW" altLang="en-US" sz="1200" b="1">
                <a:solidFill>
                  <a:schemeClr val="bg1"/>
                </a:solidFill>
                <a:ea typeface="標楷體" pitchFamily="65" charset="-120"/>
              </a:rPr>
              <a:t>奈米技術</a:t>
            </a:r>
          </a:p>
        </p:txBody>
      </p:sp>
      <p:sp>
        <p:nvSpPr>
          <p:cNvPr id="204816" name="Oval 15"/>
          <p:cNvSpPr>
            <a:spLocks noChangeArrowheads="1"/>
          </p:cNvSpPr>
          <p:nvPr/>
        </p:nvSpPr>
        <p:spPr bwMode="auto">
          <a:xfrm>
            <a:off x="2000250" y="2928938"/>
            <a:ext cx="954088" cy="474662"/>
          </a:xfrm>
          <a:prstGeom prst="ellipse">
            <a:avLst/>
          </a:prstGeom>
          <a:solidFill>
            <a:srgbClr val="FFFF99"/>
          </a:solidFill>
          <a:ln w="9525">
            <a:solidFill>
              <a:schemeClr val="tx1"/>
            </a:solidFill>
            <a:round/>
            <a:headEnd/>
            <a:tailEnd/>
          </a:ln>
        </p:spPr>
        <p:txBody>
          <a:bodyPr wrap="none" anchor="ctr"/>
          <a:lstStyle/>
          <a:p>
            <a:pPr algn="ctr"/>
            <a:r>
              <a:rPr kumimoji="0" lang="zh-TW" altLang="en-US" sz="1200" b="1">
                <a:solidFill>
                  <a:srgbClr val="009900"/>
                </a:solidFill>
                <a:ea typeface="標楷體" pitchFamily="65" charset="-120"/>
              </a:rPr>
              <a:t>安全實驗室</a:t>
            </a:r>
          </a:p>
        </p:txBody>
      </p:sp>
      <p:sp>
        <p:nvSpPr>
          <p:cNvPr id="204817" name="Oval 16"/>
          <p:cNvSpPr>
            <a:spLocks noChangeArrowheads="1"/>
          </p:cNvSpPr>
          <p:nvPr/>
        </p:nvSpPr>
        <p:spPr bwMode="auto">
          <a:xfrm>
            <a:off x="3027363" y="2928938"/>
            <a:ext cx="955675" cy="474662"/>
          </a:xfrm>
          <a:prstGeom prst="ellipse">
            <a:avLst/>
          </a:prstGeom>
          <a:solidFill>
            <a:srgbClr val="FFFF99"/>
          </a:solidFill>
          <a:ln w="9525">
            <a:solidFill>
              <a:schemeClr val="tx1"/>
            </a:solidFill>
            <a:round/>
            <a:headEnd/>
            <a:tailEnd/>
          </a:ln>
        </p:spPr>
        <p:txBody>
          <a:bodyPr wrap="none" anchor="ctr"/>
          <a:lstStyle/>
          <a:p>
            <a:pPr algn="ctr"/>
            <a:r>
              <a:rPr kumimoji="0" lang="zh-TW" altLang="en-US" sz="1200" b="1">
                <a:solidFill>
                  <a:srgbClr val="009900"/>
                </a:solidFill>
                <a:ea typeface="標楷體" pitchFamily="65" charset="-120"/>
              </a:rPr>
              <a:t>顧問服務</a:t>
            </a:r>
          </a:p>
        </p:txBody>
      </p:sp>
      <p:sp>
        <p:nvSpPr>
          <p:cNvPr id="204818" name="Oval 17"/>
          <p:cNvSpPr>
            <a:spLocks noChangeArrowheads="1"/>
          </p:cNvSpPr>
          <p:nvPr/>
        </p:nvSpPr>
        <p:spPr bwMode="auto">
          <a:xfrm>
            <a:off x="4056063" y="2928938"/>
            <a:ext cx="954087" cy="474662"/>
          </a:xfrm>
          <a:prstGeom prst="ellipse">
            <a:avLst/>
          </a:prstGeom>
          <a:solidFill>
            <a:srgbClr val="FFFF99"/>
          </a:solidFill>
          <a:ln w="9525">
            <a:solidFill>
              <a:schemeClr val="tx1"/>
            </a:solidFill>
            <a:round/>
            <a:headEnd/>
            <a:tailEnd/>
          </a:ln>
        </p:spPr>
        <p:txBody>
          <a:bodyPr wrap="none" anchor="ctr"/>
          <a:lstStyle/>
          <a:p>
            <a:pPr algn="ctr"/>
            <a:r>
              <a:rPr kumimoji="0" lang="zh-TW" altLang="en-US" sz="1200" b="1">
                <a:solidFill>
                  <a:srgbClr val="009900"/>
                </a:solidFill>
                <a:ea typeface="標楷體" pitchFamily="65" charset="-120"/>
              </a:rPr>
              <a:t>專利加值</a:t>
            </a:r>
          </a:p>
        </p:txBody>
      </p:sp>
      <p:sp>
        <p:nvSpPr>
          <p:cNvPr id="204819" name="Oval 18"/>
          <p:cNvSpPr>
            <a:spLocks noChangeArrowheads="1"/>
          </p:cNvSpPr>
          <p:nvPr/>
        </p:nvSpPr>
        <p:spPr bwMode="auto">
          <a:xfrm>
            <a:off x="4056063" y="2384425"/>
            <a:ext cx="954087" cy="476250"/>
          </a:xfrm>
          <a:prstGeom prst="ellipse">
            <a:avLst/>
          </a:prstGeom>
          <a:solidFill>
            <a:srgbClr val="FFFF99"/>
          </a:solidFill>
          <a:ln w="9525">
            <a:solidFill>
              <a:schemeClr val="tx1"/>
            </a:solidFill>
            <a:round/>
            <a:headEnd/>
            <a:tailEnd/>
          </a:ln>
        </p:spPr>
        <p:txBody>
          <a:bodyPr wrap="none" anchor="ctr"/>
          <a:lstStyle/>
          <a:p>
            <a:pPr algn="ctr"/>
            <a:r>
              <a:rPr kumimoji="0" lang="zh-TW" altLang="en-US" sz="1200" b="1">
                <a:solidFill>
                  <a:srgbClr val="009900"/>
                </a:solidFill>
                <a:ea typeface="標楷體" pitchFamily="65" charset="-120"/>
              </a:rPr>
              <a:t>系統工程</a:t>
            </a:r>
          </a:p>
        </p:txBody>
      </p:sp>
      <p:sp>
        <p:nvSpPr>
          <p:cNvPr id="204820" name="Oval 19"/>
          <p:cNvSpPr>
            <a:spLocks noChangeArrowheads="1"/>
          </p:cNvSpPr>
          <p:nvPr/>
        </p:nvSpPr>
        <p:spPr bwMode="auto">
          <a:xfrm>
            <a:off x="7138988" y="4830763"/>
            <a:ext cx="955675" cy="476250"/>
          </a:xfrm>
          <a:prstGeom prst="ellipse">
            <a:avLst/>
          </a:prstGeom>
          <a:solidFill>
            <a:srgbClr val="FFFF99"/>
          </a:solidFill>
          <a:ln w="9525">
            <a:solidFill>
              <a:schemeClr val="tx1"/>
            </a:solidFill>
            <a:round/>
            <a:headEnd/>
            <a:tailEnd/>
          </a:ln>
        </p:spPr>
        <p:txBody>
          <a:bodyPr wrap="none" anchor="ctr"/>
          <a:lstStyle/>
          <a:p>
            <a:pPr algn="ctr"/>
            <a:r>
              <a:rPr kumimoji="0" lang="zh-TW" altLang="en-US" sz="1200" b="1">
                <a:solidFill>
                  <a:schemeClr val="bg1"/>
                </a:solidFill>
                <a:ea typeface="標楷體" pitchFamily="65" charset="-120"/>
              </a:rPr>
              <a:t>平面顯示器</a:t>
            </a:r>
          </a:p>
        </p:txBody>
      </p:sp>
      <p:sp>
        <p:nvSpPr>
          <p:cNvPr id="204821" name="Oval 20"/>
          <p:cNvSpPr>
            <a:spLocks noChangeArrowheads="1"/>
          </p:cNvSpPr>
          <p:nvPr/>
        </p:nvSpPr>
        <p:spPr bwMode="auto">
          <a:xfrm>
            <a:off x="5524500" y="4830763"/>
            <a:ext cx="954088" cy="476250"/>
          </a:xfrm>
          <a:prstGeom prst="ellipse">
            <a:avLst/>
          </a:prstGeom>
          <a:solidFill>
            <a:srgbClr val="FFFF99"/>
          </a:solidFill>
          <a:ln w="9525">
            <a:solidFill>
              <a:schemeClr val="tx1"/>
            </a:solidFill>
            <a:round/>
            <a:headEnd/>
            <a:tailEnd/>
          </a:ln>
        </p:spPr>
        <p:txBody>
          <a:bodyPr wrap="none" anchor="ctr"/>
          <a:lstStyle/>
          <a:p>
            <a:pPr algn="ctr"/>
            <a:r>
              <a:rPr kumimoji="0" lang="zh-TW" altLang="en-US" sz="1200" b="1">
                <a:solidFill>
                  <a:schemeClr val="bg1"/>
                </a:solidFill>
                <a:ea typeface="標楷體" pitchFamily="65" charset="-120"/>
              </a:rPr>
              <a:t>奈米檢測</a:t>
            </a:r>
          </a:p>
        </p:txBody>
      </p:sp>
      <p:sp>
        <p:nvSpPr>
          <p:cNvPr id="204822" name="Oval 21"/>
          <p:cNvSpPr>
            <a:spLocks noChangeArrowheads="1"/>
          </p:cNvSpPr>
          <p:nvPr/>
        </p:nvSpPr>
        <p:spPr bwMode="auto">
          <a:xfrm>
            <a:off x="6332538" y="5172075"/>
            <a:ext cx="954087" cy="474663"/>
          </a:xfrm>
          <a:prstGeom prst="ellipse">
            <a:avLst/>
          </a:prstGeom>
          <a:solidFill>
            <a:srgbClr val="FFFF99"/>
          </a:solidFill>
          <a:ln w="9525">
            <a:solidFill>
              <a:schemeClr val="tx1"/>
            </a:solidFill>
            <a:round/>
            <a:headEnd/>
            <a:tailEnd/>
          </a:ln>
        </p:spPr>
        <p:txBody>
          <a:bodyPr wrap="none" anchor="ctr"/>
          <a:lstStyle/>
          <a:p>
            <a:pPr algn="ctr"/>
            <a:r>
              <a:rPr kumimoji="0" lang="zh-TW" altLang="en-US" sz="1200" b="1">
                <a:solidFill>
                  <a:schemeClr val="bg1"/>
                </a:solidFill>
                <a:ea typeface="標楷體" pitchFamily="65" charset="-120"/>
              </a:rPr>
              <a:t>客戶關係</a:t>
            </a:r>
          </a:p>
        </p:txBody>
      </p:sp>
      <p:grpSp>
        <p:nvGrpSpPr>
          <p:cNvPr id="2" name="Group 22"/>
          <p:cNvGrpSpPr>
            <a:grpSpLocks/>
          </p:cNvGrpSpPr>
          <p:nvPr/>
        </p:nvGrpSpPr>
        <p:grpSpPr bwMode="auto">
          <a:xfrm>
            <a:off x="6332538" y="2316163"/>
            <a:ext cx="954087" cy="582612"/>
            <a:chOff x="3360" y="1776"/>
            <a:chExt cx="624" cy="411"/>
          </a:xfrm>
        </p:grpSpPr>
        <p:sp>
          <p:nvSpPr>
            <p:cNvPr id="204839" name="Oval 23"/>
            <p:cNvSpPr>
              <a:spLocks noChangeArrowheads="1"/>
            </p:cNvSpPr>
            <p:nvPr/>
          </p:nvSpPr>
          <p:spPr bwMode="auto">
            <a:xfrm>
              <a:off x="3360" y="1776"/>
              <a:ext cx="624" cy="336"/>
            </a:xfrm>
            <a:prstGeom prst="ellipse">
              <a:avLst/>
            </a:prstGeom>
            <a:solidFill>
              <a:srgbClr val="FFCC99"/>
            </a:solidFill>
            <a:ln w="9525">
              <a:solidFill>
                <a:schemeClr val="tx1"/>
              </a:solidFill>
              <a:round/>
              <a:headEnd/>
              <a:tailEnd/>
            </a:ln>
          </p:spPr>
          <p:txBody>
            <a:bodyPr wrap="none" anchor="ctr"/>
            <a:lstStyle/>
            <a:p>
              <a:pPr algn="ctr"/>
              <a:r>
                <a:rPr kumimoji="0" lang="zh-TW" altLang="en-US" sz="1200" b="1">
                  <a:solidFill>
                    <a:srgbClr val="D60093"/>
                  </a:solidFill>
                  <a:ea typeface="標楷體" pitchFamily="65" charset="-120"/>
                </a:rPr>
                <a:t>白光</a:t>
              </a:r>
              <a:r>
                <a:rPr kumimoji="0" lang="en-US" altLang="zh-TW" sz="1200" b="1">
                  <a:solidFill>
                    <a:srgbClr val="D60093"/>
                  </a:solidFill>
                  <a:ea typeface="標楷體" pitchFamily="65" charset="-120"/>
                </a:rPr>
                <a:t>LED</a:t>
              </a:r>
            </a:p>
          </p:txBody>
        </p:sp>
        <p:sp>
          <p:nvSpPr>
            <p:cNvPr id="204840" name="Text Box 24"/>
            <p:cNvSpPr txBox="1">
              <a:spLocks noChangeArrowheads="1"/>
            </p:cNvSpPr>
            <p:nvPr/>
          </p:nvSpPr>
          <p:spPr bwMode="auto">
            <a:xfrm>
              <a:off x="3456" y="2015"/>
              <a:ext cx="480" cy="172"/>
            </a:xfrm>
            <a:prstGeom prst="rect">
              <a:avLst/>
            </a:prstGeom>
            <a:noFill/>
            <a:ln w="9525">
              <a:noFill/>
              <a:miter lim="800000"/>
              <a:headEnd/>
              <a:tailEnd/>
            </a:ln>
          </p:spPr>
          <p:txBody>
            <a:bodyPr>
              <a:spAutoFit/>
            </a:bodyPr>
            <a:lstStyle/>
            <a:p>
              <a:pPr>
                <a:spcBef>
                  <a:spcPct val="50000"/>
                </a:spcBef>
              </a:pPr>
              <a:endParaRPr kumimoji="0" lang="zh-TW" altLang="zh-TW" sz="1000" b="1">
                <a:solidFill>
                  <a:srgbClr val="D60093"/>
                </a:solidFill>
                <a:latin typeface="標楷體" pitchFamily="65" charset="-120"/>
                <a:ea typeface="標楷體" pitchFamily="65" charset="-120"/>
              </a:endParaRPr>
            </a:p>
          </p:txBody>
        </p:sp>
      </p:grpSp>
      <p:grpSp>
        <p:nvGrpSpPr>
          <p:cNvPr id="3" name="Group 25"/>
          <p:cNvGrpSpPr>
            <a:grpSpLocks/>
          </p:cNvGrpSpPr>
          <p:nvPr/>
        </p:nvGrpSpPr>
        <p:grpSpPr bwMode="auto">
          <a:xfrm>
            <a:off x="6332538" y="2997200"/>
            <a:ext cx="1174750" cy="584200"/>
            <a:chOff x="4128" y="2208"/>
            <a:chExt cx="768" cy="413"/>
          </a:xfrm>
        </p:grpSpPr>
        <p:sp>
          <p:nvSpPr>
            <p:cNvPr id="204837" name="Oval 26"/>
            <p:cNvSpPr>
              <a:spLocks noChangeArrowheads="1"/>
            </p:cNvSpPr>
            <p:nvPr/>
          </p:nvSpPr>
          <p:spPr bwMode="auto">
            <a:xfrm>
              <a:off x="4128" y="2208"/>
              <a:ext cx="624" cy="336"/>
            </a:xfrm>
            <a:prstGeom prst="ellipse">
              <a:avLst/>
            </a:prstGeom>
            <a:solidFill>
              <a:srgbClr val="FFFF99"/>
            </a:solidFill>
            <a:ln w="9525">
              <a:solidFill>
                <a:schemeClr val="tx1"/>
              </a:solidFill>
              <a:round/>
              <a:headEnd/>
              <a:tailEnd/>
            </a:ln>
          </p:spPr>
          <p:txBody>
            <a:bodyPr wrap="none" anchor="ctr"/>
            <a:lstStyle/>
            <a:p>
              <a:pPr algn="ctr"/>
              <a:r>
                <a:rPr kumimoji="0" lang="zh-TW" altLang="en-US" sz="1200" b="1">
                  <a:solidFill>
                    <a:srgbClr val="D60093"/>
                  </a:solidFill>
                  <a:ea typeface="標楷體" pitchFamily="65" charset="-120"/>
                </a:rPr>
                <a:t>清潔生產</a:t>
              </a:r>
            </a:p>
          </p:txBody>
        </p:sp>
        <p:sp>
          <p:nvSpPr>
            <p:cNvPr id="204838" name="Text Box 27"/>
            <p:cNvSpPr txBox="1">
              <a:spLocks noChangeArrowheads="1"/>
            </p:cNvSpPr>
            <p:nvPr/>
          </p:nvSpPr>
          <p:spPr bwMode="auto">
            <a:xfrm>
              <a:off x="4252" y="2448"/>
              <a:ext cx="644" cy="173"/>
            </a:xfrm>
            <a:prstGeom prst="rect">
              <a:avLst/>
            </a:prstGeom>
            <a:noFill/>
            <a:ln w="9525">
              <a:noFill/>
              <a:miter lim="800000"/>
              <a:headEnd/>
              <a:tailEnd/>
            </a:ln>
          </p:spPr>
          <p:txBody>
            <a:bodyPr>
              <a:spAutoFit/>
            </a:bodyPr>
            <a:lstStyle/>
            <a:p>
              <a:pPr>
                <a:spcBef>
                  <a:spcPct val="50000"/>
                </a:spcBef>
              </a:pPr>
              <a:endParaRPr kumimoji="0" lang="zh-TW" altLang="zh-TW" sz="1000" b="1">
                <a:solidFill>
                  <a:srgbClr val="D60093"/>
                </a:solidFill>
                <a:latin typeface="標楷體" pitchFamily="65" charset="-120"/>
                <a:ea typeface="標楷體" pitchFamily="65" charset="-120"/>
              </a:endParaRPr>
            </a:p>
          </p:txBody>
        </p:sp>
      </p:grpSp>
      <p:sp>
        <p:nvSpPr>
          <p:cNvPr id="1299484" name="Text Box 28"/>
          <p:cNvSpPr txBox="1">
            <a:spLocks noChangeArrowheads="1"/>
          </p:cNvSpPr>
          <p:nvPr/>
        </p:nvSpPr>
        <p:spPr bwMode="auto">
          <a:xfrm>
            <a:off x="4419600" y="838200"/>
            <a:ext cx="1541463" cy="366713"/>
          </a:xfrm>
          <a:prstGeom prst="rect">
            <a:avLst/>
          </a:prstGeom>
          <a:noFill/>
          <a:ln w="9525">
            <a:noFill/>
            <a:miter lim="800000"/>
            <a:headEnd/>
            <a:tailEnd/>
          </a:ln>
          <a:effectLst/>
        </p:spPr>
        <p:txBody>
          <a:bodyPr>
            <a:spAutoFit/>
          </a:bodyPr>
          <a:lstStyle/>
          <a:p>
            <a:pPr algn="ctr">
              <a:spcBef>
                <a:spcPct val="50000"/>
              </a:spcBef>
              <a:defRPr/>
            </a:pPr>
            <a:r>
              <a:rPr kumimoji="0" lang="zh-TW" altLang="en-US" b="1">
                <a:effectLst>
                  <a:outerShdw blurRad="38100" dist="38100" dir="2700000" algn="tl">
                    <a:srgbClr val="000000"/>
                  </a:outerShdw>
                </a:effectLst>
                <a:latin typeface="Arial" pitchFamily="34" charset="0"/>
                <a:ea typeface="標楷體" pitchFamily="65" charset="-120"/>
              </a:rPr>
              <a:t>組織效益</a:t>
            </a:r>
          </a:p>
        </p:txBody>
      </p:sp>
      <p:sp>
        <p:nvSpPr>
          <p:cNvPr id="204826" name="Text Box 29"/>
          <p:cNvSpPr txBox="1">
            <a:spLocks noChangeArrowheads="1"/>
          </p:cNvSpPr>
          <p:nvPr/>
        </p:nvSpPr>
        <p:spPr bwMode="auto">
          <a:xfrm>
            <a:off x="1371600" y="1447800"/>
            <a:ext cx="404813" cy="2133600"/>
          </a:xfrm>
          <a:prstGeom prst="rect">
            <a:avLst/>
          </a:prstGeom>
          <a:noFill/>
          <a:ln w="9525">
            <a:noFill/>
            <a:miter lim="800000"/>
            <a:headEnd/>
            <a:tailEnd/>
          </a:ln>
        </p:spPr>
        <p:txBody>
          <a:bodyPr vert="eaVert">
            <a:spAutoFit/>
          </a:bodyPr>
          <a:lstStyle/>
          <a:p>
            <a:pPr>
              <a:lnSpc>
                <a:spcPct val="90000"/>
              </a:lnSpc>
            </a:pPr>
            <a:r>
              <a:rPr kumimoji="0" lang="zh-TW" altLang="en-US" sz="1600" b="1">
                <a:latin typeface="標楷體" pitchFamily="65" charset="-120"/>
                <a:ea typeface="標楷體" pitchFamily="65" charset="-120"/>
              </a:rPr>
              <a:t>新典範知識快速學習</a:t>
            </a:r>
          </a:p>
        </p:txBody>
      </p:sp>
      <p:sp>
        <p:nvSpPr>
          <p:cNvPr id="204827" name="Text Box 30"/>
          <p:cNvSpPr txBox="1">
            <a:spLocks noChangeArrowheads="1"/>
          </p:cNvSpPr>
          <p:nvPr/>
        </p:nvSpPr>
        <p:spPr bwMode="auto">
          <a:xfrm>
            <a:off x="1395413" y="3886200"/>
            <a:ext cx="404812" cy="2020888"/>
          </a:xfrm>
          <a:prstGeom prst="rect">
            <a:avLst/>
          </a:prstGeom>
          <a:noFill/>
          <a:ln w="9525">
            <a:noFill/>
            <a:miter lim="800000"/>
            <a:headEnd/>
            <a:tailEnd/>
          </a:ln>
        </p:spPr>
        <p:txBody>
          <a:bodyPr vert="eaVert">
            <a:spAutoFit/>
          </a:bodyPr>
          <a:lstStyle/>
          <a:p>
            <a:pPr>
              <a:lnSpc>
                <a:spcPct val="90000"/>
              </a:lnSpc>
            </a:pPr>
            <a:r>
              <a:rPr kumimoji="0" lang="zh-TW" altLang="en-US" sz="1600" b="1">
                <a:latin typeface="標楷體" pitchFamily="65" charset="-120"/>
                <a:ea typeface="標楷體" pitchFamily="65" charset="-120"/>
              </a:rPr>
              <a:t>現有知識再利用</a:t>
            </a:r>
          </a:p>
        </p:txBody>
      </p:sp>
      <p:sp>
        <p:nvSpPr>
          <p:cNvPr id="204828" name="Line 31"/>
          <p:cNvSpPr>
            <a:spLocks noChangeShapeType="1"/>
          </p:cNvSpPr>
          <p:nvPr/>
        </p:nvSpPr>
        <p:spPr bwMode="auto">
          <a:xfrm>
            <a:off x="1295400" y="2895600"/>
            <a:ext cx="1588" cy="1360488"/>
          </a:xfrm>
          <a:prstGeom prst="line">
            <a:avLst/>
          </a:prstGeom>
          <a:noFill/>
          <a:ln w="28575">
            <a:solidFill>
              <a:schemeClr val="tx1"/>
            </a:solidFill>
            <a:round/>
            <a:headEnd type="triangle" w="med" len="med"/>
            <a:tailEnd type="triangle" w="med" len="med"/>
          </a:ln>
        </p:spPr>
        <p:txBody>
          <a:bodyPr/>
          <a:lstStyle/>
          <a:p>
            <a:endParaRPr lang="zh-TW" altLang="en-US"/>
          </a:p>
        </p:txBody>
      </p:sp>
      <p:sp>
        <p:nvSpPr>
          <p:cNvPr id="1299488" name="Text Box 32"/>
          <p:cNvSpPr txBox="1">
            <a:spLocks noChangeArrowheads="1"/>
          </p:cNvSpPr>
          <p:nvPr/>
        </p:nvSpPr>
        <p:spPr bwMode="auto">
          <a:xfrm>
            <a:off x="822325" y="2860675"/>
            <a:ext cx="458788" cy="1563688"/>
          </a:xfrm>
          <a:prstGeom prst="rect">
            <a:avLst/>
          </a:prstGeom>
          <a:noFill/>
          <a:ln w="9525">
            <a:noFill/>
            <a:miter lim="800000"/>
            <a:headEnd/>
            <a:tailEnd/>
          </a:ln>
          <a:effectLst/>
        </p:spPr>
        <p:txBody>
          <a:bodyPr vert="eaVert">
            <a:spAutoFit/>
          </a:bodyPr>
          <a:lstStyle/>
          <a:p>
            <a:pPr>
              <a:spcBef>
                <a:spcPct val="50000"/>
              </a:spcBef>
              <a:defRPr/>
            </a:pPr>
            <a:r>
              <a:rPr kumimoji="0" lang="zh-TW" altLang="en-US" b="1">
                <a:effectLst>
                  <a:outerShdw blurRad="38100" dist="38100" dir="2700000" algn="tl">
                    <a:srgbClr val="000000"/>
                  </a:outerShdw>
                </a:effectLst>
                <a:latin typeface="Arial" pitchFamily="34" charset="0"/>
                <a:ea typeface="標楷體" pitchFamily="65" charset="-120"/>
              </a:rPr>
              <a:t>社群發展目標</a:t>
            </a:r>
          </a:p>
        </p:txBody>
      </p:sp>
      <p:sp>
        <p:nvSpPr>
          <p:cNvPr id="204830" name="Oval 33"/>
          <p:cNvSpPr>
            <a:spLocks noChangeArrowheads="1"/>
          </p:cNvSpPr>
          <p:nvPr/>
        </p:nvSpPr>
        <p:spPr bwMode="auto">
          <a:xfrm>
            <a:off x="7138988" y="2657475"/>
            <a:ext cx="955675" cy="474663"/>
          </a:xfrm>
          <a:prstGeom prst="ellipse">
            <a:avLst/>
          </a:prstGeom>
          <a:solidFill>
            <a:srgbClr val="FFFF99"/>
          </a:solidFill>
          <a:ln w="9525">
            <a:solidFill>
              <a:schemeClr val="tx1"/>
            </a:solidFill>
            <a:round/>
            <a:headEnd/>
            <a:tailEnd/>
          </a:ln>
        </p:spPr>
        <p:txBody>
          <a:bodyPr wrap="none" anchor="ctr"/>
          <a:lstStyle/>
          <a:p>
            <a:pPr algn="ctr"/>
            <a:r>
              <a:rPr kumimoji="0" lang="zh-TW" altLang="en-US" sz="1200" b="1">
                <a:solidFill>
                  <a:srgbClr val="D60093"/>
                </a:solidFill>
                <a:ea typeface="標楷體" pitchFamily="65" charset="-120"/>
              </a:rPr>
              <a:t>光通訊測試</a:t>
            </a:r>
          </a:p>
        </p:txBody>
      </p:sp>
      <p:sp>
        <p:nvSpPr>
          <p:cNvPr id="204831" name="Oval 34"/>
          <p:cNvSpPr>
            <a:spLocks noChangeArrowheads="1"/>
          </p:cNvSpPr>
          <p:nvPr/>
        </p:nvSpPr>
        <p:spPr bwMode="auto">
          <a:xfrm>
            <a:off x="5481638" y="2657475"/>
            <a:ext cx="954087" cy="474663"/>
          </a:xfrm>
          <a:prstGeom prst="ellipse">
            <a:avLst/>
          </a:prstGeom>
          <a:solidFill>
            <a:srgbClr val="FFFF99"/>
          </a:solidFill>
          <a:ln w="9525">
            <a:solidFill>
              <a:schemeClr val="tx1"/>
            </a:solidFill>
            <a:round/>
            <a:headEnd/>
            <a:tailEnd/>
          </a:ln>
        </p:spPr>
        <p:txBody>
          <a:bodyPr wrap="none" anchor="ctr"/>
          <a:lstStyle/>
          <a:p>
            <a:pPr algn="ctr"/>
            <a:r>
              <a:rPr kumimoji="0" lang="zh-TW" altLang="en-US" sz="1200" b="1">
                <a:solidFill>
                  <a:srgbClr val="D60093"/>
                </a:solidFill>
                <a:ea typeface="標楷體" pitchFamily="65" charset="-120"/>
              </a:rPr>
              <a:t>車輛動力</a:t>
            </a:r>
          </a:p>
        </p:txBody>
      </p:sp>
      <p:sp>
        <p:nvSpPr>
          <p:cNvPr id="204832" name="Text Box 35"/>
          <p:cNvSpPr txBox="1">
            <a:spLocks noChangeArrowheads="1"/>
          </p:cNvSpPr>
          <p:nvPr/>
        </p:nvSpPr>
        <p:spPr bwMode="auto">
          <a:xfrm>
            <a:off x="3619500" y="5867400"/>
            <a:ext cx="2698750" cy="366713"/>
          </a:xfrm>
          <a:prstGeom prst="rect">
            <a:avLst/>
          </a:prstGeom>
          <a:noFill/>
          <a:ln w="9525">
            <a:noFill/>
            <a:miter lim="800000"/>
            <a:headEnd/>
            <a:tailEnd/>
          </a:ln>
        </p:spPr>
        <p:txBody>
          <a:bodyPr wrap="none">
            <a:spAutoFit/>
          </a:bodyPr>
          <a:lstStyle/>
          <a:p>
            <a:pPr algn="ctr"/>
            <a:r>
              <a:rPr lang="zh-TW" altLang="en-US">
                <a:latin typeface="Times New Roman" pitchFamily="18" charset="0"/>
                <a:ea typeface="標楷體" pitchFamily="65" charset="-120"/>
              </a:rPr>
              <a:t>資料來源：修改自工研院</a:t>
            </a:r>
          </a:p>
        </p:txBody>
      </p:sp>
      <p:sp>
        <p:nvSpPr>
          <p:cNvPr id="1299492" name="Oval 36"/>
          <p:cNvSpPr>
            <a:spLocks noChangeArrowheads="1"/>
          </p:cNvSpPr>
          <p:nvPr/>
        </p:nvSpPr>
        <p:spPr bwMode="auto">
          <a:xfrm rot="2100000">
            <a:off x="4008438" y="1995488"/>
            <a:ext cx="4687887" cy="2043112"/>
          </a:xfrm>
          <a:prstGeom prst="ellipse">
            <a:avLst/>
          </a:prstGeom>
          <a:solidFill>
            <a:srgbClr val="FF6600">
              <a:alpha val="50195"/>
            </a:srgbClr>
          </a:solidFill>
          <a:ln w="9525">
            <a:solidFill>
              <a:schemeClr val="hlink"/>
            </a:solidFill>
            <a:round/>
            <a:headEnd/>
            <a:tailEnd/>
          </a:ln>
        </p:spPr>
        <p:txBody>
          <a:bodyPr wrap="none" anchor="ctr"/>
          <a:lstStyle/>
          <a:p>
            <a:pPr algn="ctr"/>
            <a:r>
              <a:rPr lang="zh-TW" altLang="en-US" sz="3200" b="1">
                <a:solidFill>
                  <a:schemeClr val="hlink"/>
                </a:solidFill>
                <a:latin typeface="Times New Roman" pitchFamily="18" charset="0"/>
                <a:ea typeface="標楷體" pitchFamily="65" charset="-120"/>
              </a:rPr>
              <a:t>創新型組織</a:t>
            </a:r>
          </a:p>
        </p:txBody>
      </p:sp>
      <p:sp>
        <p:nvSpPr>
          <p:cNvPr id="1299493" name="Oval 37"/>
          <p:cNvSpPr>
            <a:spLocks noChangeArrowheads="1"/>
          </p:cNvSpPr>
          <p:nvPr/>
        </p:nvSpPr>
        <p:spPr bwMode="auto">
          <a:xfrm rot="2100000">
            <a:off x="1301750" y="2711450"/>
            <a:ext cx="6753225" cy="1851025"/>
          </a:xfrm>
          <a:prstGeom prst="ellipse">
            <a:avLst/>
          </a:prstGeom>
          <a:solidFill>
            <a:srgbClr val="FF66CC">
              <a:alpha val="50195"/>
            </a:srgbClr>
          </a:solidFill>
          <a:ln w="9525">
            <a:solidFill>
              <a:schemeClr val="hlink"/>
            </a:solidFill>
            <a:round/>
            <a:headEnd/>
            <a:tailEnd/>
          </a:ln>
        </p:spPr>
        <p:txBody>
          <a:bodyPr wrap="none" anchor="ctr"/>
          <a:lstStyle/>
          <a:p>
            <a:pPr algn="ctr"/>
            <a:r>
              <a:rPr lang="zh-TW" altLang="en-US" sz="3200" b="1">
                <a:solidFill>
                  <a:srgbClr val="D60093"/>
                </a:solidFill>
                <a:latin typeface="Times New Roman" pitchFamily="18" charset="0"/>
                <a:ea typeface="標楷體" pitchFamily="65" charset="-120"/>
              </a:rPr>
              <a:t>效益型組織</a:t>
            </a:r>
          </a:p>
        </p:txBody>
      </p:sp>
      <p:sp>
        <p:nvSpPr>
          <p:cNvPr id="1299494" name="Oval 38"/>
          <p:cNvSpPr>
            <a:spLocks noChangeArrowheads="1"/>
          </p:cNvSpPr>
          <p:nvPr/>
        </p:nvSpPr>
        <p:spPr bwMode="auto">
          <a:xfrm rot="2100000">
            <a:off x="1468438" y="3667125"/>
            <a:ext cx="4267200" cy="1381125"/>
          </a:xfrm>
          <a:prstGeom prst="ellipse">
            <a:avLst/>
          </a:prstGeom>
          <a:solidFill>
            <a:srgbClr val="99FF99">
              <a:alpha val="50195"/>
            </a:srgbClr>
          </a:solidFill>
          <a:ln w="9525">
            <a:solidFill>
              <a:schemeClr val="hlink"/>
            </a:solidFill>
            <a:round/>
            <a:headEnd/>
            <a:tailEnd/>
          </a:ln>
        </p:spPr>
        <p:txBody>
          <a:bodyPr wrap="none" anchor="ctr"/>
          <a:lstStyle/>
          <a:p>
            <a:pPr algn="ctr"/>
            <a:r>
              <a:rPr lang="zh-TW" altLang="en-US" sz="3200" b="1">
                <a:solidFill>
                  <a:srgbClr val="009900"/>
                </a:solidFill>
                <a:latin typeface="Times New Roman" pitchFamily="18" charset="0"/>
                <a:ea typeface="標楷體" pitchFamily="65" charset="-120"/>
              </a:rPr>
              <a:t>效率型組織</a:t>
            </a:r>
          </a:p>
        </p:txBody>
      </p:sp>
      <p:pic>
        <p:nvPicPr>
          <p:cNvPr id="204836" name="Picture 39" descr="j0336888"/>
          <p:cNvPicPr>
            <a:picLocks noGrp="1" noChangeAspect="1" noChangeArrowheads="1" noCrop="1"/>
          </p:cNvPicPr>
          <p:nvPr>
            <p:ph idx="1"/>
          </p:nvPr>
        </p:nvPicPr>
        <p:blipFill>
          <a:blip r:embed="rId2" cstate="print"/>
          <a:srcRect/>
          <a:stretch>
            <a:fillRect/>
          </a:stretch>
        </p:blipFill>
        <p:spPr>
          <a:xfrm>
            <a:off x="468313" y="5378450"/>
            <a:ext cx="1079500" cy="88265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299494"/>
                                        </p:tgtEl>
                                        <p:attrNameLst>
                                          <p:attrName>style.visibility</p:attrName>
                                        </p:attrNameLst>
                                      </p:cBhvr>
                                      <p:to>
                                        <p:strVal val="visible"/>
                                      </p:to>
                                    </p:set>
                                    <p:anim calcmode="lin" valueType="num">
                                      <p:cBhvr additive="base">
                                        <p:cTn id="7" dur="500" fill="hold"/>
                                        <p:tgtEl>
                                          <p:spTgt spid="1299494"/>
                                        </p:tgtEl>
                                        <p:attrNameLst>
                                          <p:attrName>ppt_x</p:attrName>
                                        </p:attrNameLst>
                                      </p:cBhvr>
                                      <p:tavLst>
                                        <p:tav tm="0">
                                          <p:val>
                                            <p:strVal val="0-#ppt_w/2"/>
                                          </p:val>
                                        </p:tav>
                                        <p:tav tm="100000">
                                          <p:val>
                                            <p:strVal val="#ppt_x"/>
                                          </p:val>
                                        </p:tav>
                                      </p:tavLst>
                                    </p:anim>
                                    <p:anim calcmode="lin" valueType="num">
                                      <p:cBhvr additive="base">
                                        <p:cTn id="8" dur="500" fill="hold"/>
                                        <p:tgtEl>
                                          <p:spTgt spid="12994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299493"/>
                                        </p:tgtEl>
                                        <p:attrNameLst>
                                          <p:attrName>style.visibility</p:attrName>
                                        </p:attrNameLst>
                                      </p:cBhvr>
                                      <p:to>
                                        <p:strVal val="visible"/>
                                      </p:to>
                                    </p:set>
                                    <p:anim calcmode="lin" valueType="num">
                                      <p:cBhvr additive="base">
                                        <p:cTn id="13" dur="500" fill="hold"/>
                                        <p:tgtEl>
                                          <p:spTgt spid="1299493"/>
                                        </p:tgtEl>
                                        <p:attrNameLst>
                                          <p:attrName>ppt_x</p:attrName>
                                        </p:attrNameLst>
                                      </p:cBhvr>
                                      <p:tavLst>
                                        <p:tav tm="0">
                                          <p:val>
                                            <p:strVal val="0-#ppt_w/2"/>
                                          </p:val>
                                        </p:tav>
                                        <p:tav tm="100000">
                                          <p:val>
                                            <p:strVal val="#ppt_x"/>
                                          </p:val>
                                        </p:tav>
                                      </p:tavLst>
                                    </p:anim>
                                    <p:anim calcmode="lin" valueType="num">
                                      <p:cBhvr additive="base">
                                        <p:cTn id="14" dur="500" fill="hold"/>
                                        <p:tgtEl>
                                          <p:spTgt spid="129949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299492"/>
                                        </p:tgtEl>
                                        <p:attrNameLst>
                                          <p:attrName>style.visibility</p:attrName>
                                        </p:attrNameLst>
                                      </p:cBhvr>
                                      <p:to>
                                        <p:strVal val="visible"/>
                                      </p:to>
                                    </p:set>
                                    <p:anim calcmode="lin" valueType="num">
                                      <p:cBhvr additive="base">
                                        <p:cTn id="19" dur="500" fill="hold"/>
                                        <p:tgtEl>
                                          <p:spTgt spid="1299492"/>
                                        </p:tgtEl>
                                        <p:attrNameLst>
                                          <p:attrName>ppt_x</p:attrName>
                                        </p:attrNameLst>
                                      </p:cBhvr>
                                      <p:tavLst>
                                        <p:tav tm="0">
                                          <p:val>
                                            <p:strVal val="0-#ppt_w/2"/>
                                          </p:val>
                                        </p:tav>
                                        <p:tav tm="100000">
                                          <p:val>
                                            <p:strVal val="#ppt_x"/>
                                          </p:val>
                                        </p:tav>
                                      </p:tavLst>
                                    </p:anim>
                                    <p:anim calcmode="lin" valueType="num">
                                      <p:cBhvr additive="base">
                                        <p:cTn id="20" dur="500" fill="hold"/>
                                        <p:tgtEl>
                                          <p:spTgt spid="12994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9492" grpId="0" animBg="1" autoUpdateAnimBg="0"/>
      <p:bldP spid="1299493" grpId="0" animBg="1" autoUpdateAnimBg="0"/>
      <p:bldP spid="1299494"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投影片編號版面配置區 5"/>
          <p:cNvSpPr>
            <a:spLocks noGrp="1"/>
          </p:cNvSpPr>
          <p:nvPr>
            <p:ph type="sldNum" sz="quarter" idx="12"/>
          </p:nvPr>
        </p:nvSpPr>
        <p:spPr/>
        <p:txBody>
          <a:bodyPr/>
          <a:lstStyle/>
          <a:p>
            <a:pPr>
              <a:defRPr/>
            </a:pPr>
            <a:fld id="{467CA0F4-03B5-4FC2-B4ED-FC3FCDB82684}" type="slidenum">
              <a:rPr lang="en-US" altLang="zh-TW"/>
              <a:pPr>
                <a:defRPr/>
              </a:pPr>
              <a:t>15</a:t>
            </a:fld>
            <a:endParaRPr lang="en-US" altLang="zh-TW"/>
          </a:p>
        </p:txBody>
      </p:sp>
      <p:sp>
        <p:nvSpPr>
          <p:cNvPr id="1300482" name="Rectangle 2"/>
          <p:cNvSpPr>
            <a:spLocks noGrp="1" noChangeArrowheads="1"/>
          </p:cNvSpPr>
          <p:nvPr>
            <p:ph type="title"/>
          </p:nvPr>
        </p:nvSpPr>
        <p:spPr/>
        <p:txBody>
          <a:bodyPr/>
          <a:lstStyle/>
          <a:p>
            <a:pPr eaLnBrk="1" hangingPunct="1">
              <a:defRPr/>
            </a:pPr>
            <a:r>
              <a:rPr lang="zh-TW" altLang="en-US" smtClean="0"/>
              <a:t>整合跨領域知識實例</a:t>
            </a:r>
            <a:br>
              <a:rPr lang="zh-TW" altLang="en-US" smtClean="0"/>
            </a:br>
            <a:r>
              <a:rPr lang="zh-TW" altLang="en-US" sz="2400" smtClean="0"/>
              <a:t>打破組織藩籬、建立分享雛型</a:t>
            </a:r>
            <a:endParaRPr lang="zh-TW" altLang="en-US" sz="2800" smtClean="0"/>
          </a:p>
        </p:txBody>
      </p:sp>
      <p:grpSp>
        <p:nvGrpSpPr>
          <p:cNvPr id="2" name="Group 3"/>
          <p:cNvGrpSpPr>
            <a:grpSpLocks/>
          </p:cNvGrpSpPr>
          <p:nvPr/>
        </p:nvGrpSpPr>
        <p:grpSpPr bwMode="auto">
          <a:xfrm>
            <a:off x="4597400" y="1527175"/>
            <a:ext cx="3478213" cy="3368675"/>
            <a:chOff x="2896" y="962"/>
            <a:chExt cx="2191" cy="2122"/>
          </a:xfrm>
        </p:grpSpPr>
        <p:sp>
          <p:nvSpPr>
            <p:cNvPr id="205914" name="Oval 4"/>
            <p:cNvSpPr>
              <a:spLocks noChangeArrowheads="1"/>
            </p:cNvSpPr>
            <p:nvPr/>
          </p:nvSpPr>
          <p:spPr bwMode="auto">
            <a:xfrm>
              <a:off x="2896" y="962"/>
              <a:ext cx="2001" cy="2101"/>
            </a:xfrm>
            <a:prstGeom prst="ellipse">
              <a:avLst/>
            </a:prstGeom>
            <a:solidFill>
              <a:srgbClr val="996633"/>
            </a:solidFill>
            <a:ln w="19050">
              <a:solidFill>
                <a:schemeClr val="tx1"/>
              </a:solidFill>
              <a:prstDash val="dash"/>
              <a:round/>
              <a:headEnd/>
              <a:tailEnd/>
            </a:ln>
          </p:spPr>
          <p:txBody>
            <a:bodyPr wrap="none" anchor="ctr"/>
            <a:lstStyle/>
            <a:p>
              <a:endParaRPr lang="zh-TW" altLang="en-US"/>
            </a:p>
          </p:txBody>
        </p:sp>
        <p:sp>
          <p:nvSpPr>
            <p:cNvPr id="205915" name="Oval 5"/>
            <p:cNvSpPr>
              <a:spLocks noChangeArrowheads="1"/>
            </p:cNvSpPr>
            <p:nvPr/>
          </p:nvSpPr>
          <p:spPr bwMode="auto">
            <a:xfrm>
              <a:off x="3786" y="1254"/>
              <a:ext cx="870" cy="1113"/>
            </a:xfrm>
            <a:prstGeom prst="ellipse">
              <a:avLst/>
            </a:prstGeom>
            <a:solidFill>
              <a:srgbClr val="ABDFE3"/>
            </a:solidFill>
            <a:ln w="9525">
              <a:noFill/>
              <a:round/>
              <a:headEnd/>
              <a:tailEnd/>
            </a:ln>
          </p:spPr>
          <p:txBody>
            <a:bodyPr wrap="none" anchor="ctr"/>
            <a:lstStyle/>
            <a:p>
              <a:endParaRPr lang="zh-TW" altLang="en-US"/>
            </a:p>
          </p:txBody>
        </p:sp>
        <p:sp>
          <p:nvSpPr>
            <p:cNvPr id="205916" name="Oval 6"/>
            <p:cNvSpPr>
              <a:spLocks noChangeArrowheads="1"/>
            </p:cNvSpPr>
            <p:nvPr/>
          </p:nvSpPr>
          <p:spPr bwMode="auto">
            <a:xfrm>
              <a:off x="3197" y="1300"/>
              <a:ext cx="900" cy="1067"/>
            </a:xfrm>
            <a:prstGeom prst="ellipse">
              <a:avLst/>
            </a:prstGeom>
            <a:solidFill>
              <a:srgbClr val="E7E5A3">
                <a:alpha val="50195"/>
              </a:srgbClr>
            </a:solidFill>
            <a:ln w="9525">
              <a:noFill/>
              <a:round/>
              <a:headEnd/>
              <a:tailEnd/>
            </a:ln>
          </p:spPr>
          <p:txBody>
            <a:bodyPr wrap="none" anchor="ctr"/>
            <a:lstStyle/>
            <a:p>
              <a:endParaRPr lang="zh-TW" altLang="en-US"/>
            </a:p>
          </p:txBody>
        </p:sp>
        <p:grpSp>
          <p:nvGrpSpPr>
            <p:cNvPr id="3" name="Group 7"/>
            <p:cNvGrpSpPr>
              <a:grpSpLocks/>
            </p:cNvGrpSpPr>
            <p:nvPr/>
          </p:nvGrpSpPr>
          <p:grpSpPr bwMode="auto">
            <a:xfrm>
              <a:off x="3361" y="1575"/>
              <a:ext cx="1278" cy="195"/>
              <a:chOff x="3361" y="1884"/>
              <a:chExt cx="1278" cy="195"/>
            </a:xfrm>
          </p:grpSpPr>
          <p:sp>
            <p:nvSpPr>
              <p:cNvPr id="205923" name="Text Box 8"/>
              <p:cNvSpPr txBox="1">
                <a:spLocks noChangeArrowheads="1"/>
              </p:cNvSpPr>
              <p:nvPr/>
            </p:nvSpPr>
            <p:spPr bwMode="auto">
              <a:xfrm>
                <a:off x="3361" y="1887"/>
                <a:ext cx="619" cy="192"/>
              </a:xfrm>
              <a:prstGeom prst="rect">
                <a:avLst/>
              </a:prstGeom>
              <a:noFill/>
              <a:ln w="9525">
                <a:noFill/>
                <a:miter lim="800000"/>
                <a:headEnd/>
                <a:tailEnd/>
              </a:ln>
            </p:spPr>
            <p:txBody>
              <a:bodyPr>
                <a:spAutoFit/>
              </a:bodyPr>
              <a:lstStyle/>
              <a:p>
                <a:pPr>
                  <a:spcBef>
                    <a:spcPct val="50000"/>
                  </a:spcBef>
                </a:pPr>
                <a:r>
                  <a:rPr kumimoji="0" lang="zh-TW" altLang="en-US" sz="1400">
                    <a:solidFill>
                      <a:schemeClr val="bg2"/>
                    </a:solidFill>
                    <a:ea typeface="標楷體" pitchFamily="65" charset="-120"/>
                  </a:rPr>
                  <a:t>能資所</a:t>
                </a:r>
              </a:p>
            </p:txBody>
          </p:sp>
          <p:sp>
            <p:nvSpPr>
              <p:cNvPr id="205924" name="Text Box 9"/>
              <p:cNvSpPr txBox="1">
                <a:spLocks noChangeArrowheads="1"/>
              </p:cNvSpPr>
              <p:nvPr/>
            </p:nvSpPr>
            <p:spPr bwMode="auto">
              <a:xfrm>
                <a:off x="4019" y="1887"/>
                <a:ext cx="620" cy="192"/>
              </a:xfrm>
              <a:prstGeom prst="rect">
                <a:avLst/>
              </a:prstGeom>
              <a:noFill/>
              <a:ln w="9525">
                <a:noFill/>
                <a:miter lim="800000"/>
                <a:headEnd/>
                <a:tailEnd/>
              </a:ln>
            </p:spPr>
            <p:txBody>
              <a:bodyPr>
                <a:spAutoFit/>
              </a:bodyPr>
              <a:lstStyle/>
              <a:p>
                <a:pPr>
                  <a:spcBef>
                    <a:spcPct val="50000"/>
                  </a:spcBef>
                </a:pPr>
                <a:r>
                  <a:rPr kumimoji="0" lang="zh-TW" altLang="en-US" sz="1400">
                    <a:solidFill>
                      <a:schemeClr val="bg2"/>
                    </a:solidFill>
                    <a:ea typeface="標楷體" pitchFamily="65" charset="-120"/>
                  </a:rPr>
                  <a:t>光電所</a:t>
                </a:r>
                <a:endParaRPr kumimoji="0" lang="zh-TW" altLang="en-US" sz="1400" b="1">
                  <a:solidFill>
                    <a:schemeClr val="bg2"/>
                  </a:solidFill>
                  <a:ea typeface="標楷體" pitchFamily="65" charset="-120"/>
                </a:endParaRPr>
              </a:p>
            </p:txBody>
          </p:sp>
          <p:sp>
            <p:nvSpPr>
              <p:cNvPr id="205925" name="Text Box 10"/>
              <p:cNvSpPr txBox="1">
                <a:spLocks noChangeArrowheads="1"/>
              </p:cNvSpPr>
              <p:nvPr/>
            </p:nvSpPr>
            <p:spPr bwMode="auto">
              <a:xfrm>
                <a:off x="3841" y="1884"/>
                <a:ext cx="349" cy="192"/>
              </a:xfrm>
              <a:prstGeom prst="rect">
                <a:avLst/>
              </a:prstGeom>
              <a:noFill/>
              <a:ln w="9525">
                <a:noFill/>
                <a:miter lim="800000"/>
                <a:headEnd/>
                <a:tailEnd/>
              </a:ln>
            </p:spPr>
            <p:txBody>
              <a:bodyPr>
                <a:spAutoFit/>
              </a:bodyPr>
              <a:lstStyle/>
              <a:p>
                <a:pPr>
                  <a:spcBef>
                    <a:spcPct val="50000"/>
                  </a:spcBef>
                </a:pPr>
                <a:r>
                  <a:rPr kumimoji="0" lang="zh-TW" altLang="en-US" sz="1400">
                    <a:solidFill>
                      <a:schemeClr val="bg2"/>
                    </a:solidFill>
                    <a:ea typeface="標楷體" pitchFamily="65" charset="-120"/>
                  </a:rPr>
                  <a:t>＋</a:t>
                </a:r>
                <a:endParaRPr kumimoji="0" lang="zh-TW" altLang="en-US" b="1">
                  <a:solidFill>
                    <a:schemeClr val="bg2"/>
                  </a:solidFill>
                  <a:ea typeface="標楷體" pitchFamily="65" charset="-120"/>
                </a:endParaRPr>
              </a:p>
            </p:txBody>
          </p:sp>
        </p:grpSp>
        <p:sp>
          <p:nvSpPr>
            <p:cNvPr id="205918" name="Text Box 11"/>
            <p:cNvSpPr txBox="1">
              <a:spLocks noChangeArrowheads="1"/>
            </p:cNvSpPr>
            <p:nvPr/>
          </p:nvSpPr>
          <p:spPr bwMode="auto">
            <a:xfrm>
              <a:off x="3090" y="1801"/>
              <a:ext cx="1997" cy="250"/>
            </a:xfrm>
            <a:prstGeom prst="rect">
              <a:avLst/>
            </a:prstGeom>
            <a:noFill/>
            <a:ln w="9525">
              <a:noFill/>
              <a:miter lim="800000"/>
              <a:headEnd/>
              <a:tailEnd/>
            </a:ln>
          </p:spPr>
          <p:txBody>
            <a:bodyPr>
              <a:spAutoFit/>
            </a:bodyPr>
            <a:lstStyle/>
            <a:p>
              <a:r>
                <a:rPr kumimoji="0" lang="en-US" altLang="zh-TW" sz="1000">
                  <a:solidFill>
                    <a:srgbClr val="000066"/>
                  </a:solidFill>
                  <a:ea typeface="標楷體" pitchFamily="65" charset="-120"/>
                </a:rPr>
                <a:t>ITRI--</a:t>
              </a:r>
              <a:r>
                <a:rPr kumimoji="0" lang="zh-TW" altLang="en-US" sz="1000">
                  <a:solidFill>
                    <a:srgbClr val="000066"/>
                  </a:solidFill>
                  <a:ea typeface="標楷體" pitchFamily="65" charset="-120"/>
                </a:rPr>
                <a:t>白光</a:t>
              </a:r>
              <a:r>
                <a:rPr kumimoji="0" lang="en-US" altLang="zh-TW" sz="1000">
                  <a:solidFill>
                    <a:srgbClr val="000066"/>
                  </a:solidFill>
                  <a:ea typeface="標楷體" pitchFamily="65" charset="-120"/>
                </a:rPr>
                <a:t>LED</a:t>
              </a:r>
              <a:r>
                <a:rPr kumimoji="0" lang="zh-TW" altLang="en-US" sz="1000">
                  <a:solidFill>
                    <a:srgbClr val="000066"/>
                  </a:solidFill>
                  <a:ea typeface="標楷體" pitchFamily="65" charset="-120"/>
                </a:rPr>
                <a:t>照明技術</a:t>
              </a:r>
            </a:p>
            <a:p>
              <a:r>
                <a:rPr kumimoji="0" lang="en-US" altLang="zh-TW" sz="1000">
                  <a:solidFill>
                    <a:srgbClr val="000066"/>
                  </a:solidFill>
                  <a:ea typeface="標楷體" pitchFamily="65" charset="-120"/>
                </a:rPr>
                <a:t>R&amp;D Team + Solution Provider</a:t>
              </a:r>
            </a:p>
          </p:txBody>
        </p:sp>
        <p:pic>
          <p:nvPicPr>
            <p:cNvPr id="205919" name="Picture 12" descr="BS00780_"/>
            <p:cNvPicPr>
              <a:picLocks noChangeAspect="1" noChangeArrowheads="1"/>
            </p:cNvPicPr>
            <p:nvPr/>
          </p:nvPicPr>
          <p:blipFill>
            <a:blip r:embed="rId2" cstate="print"/>
            <a:srcRect/>
            <a:stretch>
              <a:fillRect/>
            </a:stretch>
          </p:blipFill>
          <p:spPr bwMode="auto">
            <a:xfrm>
              <a:off x="3322" y="1316"/>
              <a:ext cx="233" cy="212"/>
            </a:xfrm>
            <a:prstGeom prst="rect">
              <a:avLst/>
            </a:prstGeom>
            <a:noFill/>
            <a:ln w="9525">
              <a:noFill/>
              <a:miter lim="800000"/>
              <a:headEnd/>
              <a:tailEnd/>
            </a:ln>
          </p:spPr>
        </p:pic>
        <p:pic>
          <p:nvPicPr>
            <p:cNvPr id="205920" name="Picture 13" descr="BS00748_"/>
            <p:cNvPicPr>
              <a:picLocks noChangeAspect="1" noChangeArrowheads="1"/>
            </p:cNvPicPr>
            <p:nvPr/>
          </p:nvPicPr>
          <p:blipFill>
            <a:blip r:embed="rId3" cstate="print"/>
            <a:srcRect/>
            <a:stretch>
              <a:fillRect/>
            </a:stretch>
          </p:blipFill>
          <p:spPr bwMode="auto">
            <a:xfrm>
              <a:off x="4290" y="1271"/>
              <a:ext cx="233" cy="214"/>
            </a:xfrm>
            <a:prstGeom prst="rect">
              <a:avLst/>
            </a:prstGeom>
            <a:noFill/>
            <a:ln w="9525">
              <a:noFill/>
              <a:miter lim="800000"/>
              <a:headEnd/>
              <a:tailEnd/>
            </a:ln>
          </p:spPr>
        </p:pic>
        <p:sp>
          <p:nvSpPr>
            <p:cNvPr id="205921" name="Text Box 14"/>
            <p:cNvSpPr txBox="1">
              <a:spLocks noChangeArrowheads="1"/>
            </p:cNvSpPr>
            <p:nvPr/>
          </p:nvSpPr>
          <p:spPr bwMode="auto">
            <a:xfrm>
              <a:off x="3406" y="2114"/>
              <a:ext cx="1201" cy="970"/>
            </a:xfrm>
            <a:prstGeom prst="rect">
              <a:avLst/>
            </a:prstGeom>
            <a:noFill/>
            <a:ln w="9525">
              <a:noFill/>
              <a:miter lim="800000"/>
              <a:headEnd/>
              <a:tailEnd/>
            </a:ln>
          </p:spPr>
          <p:txBody>
            <a:bodyPr>
              <a:spAutoFit/>
            </a:bodyPr>
            <a:lstStyle/>
            <a:p>
              <a:pPr>
                <a:spcBef>
                  <a:spcPct val="20000"/>
                </a:spcBef>
              </a:pPr>
              <a:r>
                <a:rPr kumimoji="0" lang="zh-TW" altLang="en-US" sz="1400">
                  <a:ea typeface="標楷體" pitchFamily="65" charset="-120"/>
                </a:rPr>
                <a:t>半導體材料與晶粒</a:t>
              </a:r>
            </a:p>
            <a:p>
              <a:pPr>
                <a:spcBef>
                  <a:spcPct val="20000"/>
                </a:spcBef>
              </a:pPr>
              <a:r>
                <a:rPr kumimoji="0" lang="zh-TW" altLang="en-US" sz="1400">
                  <a:ea typeface="標楷體" pitchFamily="65" charset="-120"/>
                </a:rPr>
                <a:t>光電元件與模組</a:t>
              </a:r>
            </a:p>
            <a:p>
              <a:pPr>
                <a:spcBef>
                  <a:spcPct val="20000"/>
                </a:spcBef>
              </a:pPr>
              <a:r>
                <a:rPr kumimoji="0" lang="zh-TW" altLang="en-US" sz="1400">
                  <a:ea typeface="標楷體" pitchFamily="65" charset="-120"/>
                </a:rPr>
                <a:t>電力電子技術</a:t>
              </a:r>
            </a:p>
            <a:p>
              <a:pPr>
                <a:spcBef>
                  <a:spcPct val="20000"/>
                </a:spcBef>
              </a:pPr>
              <a:r>
                <a:rPr kumimoji="0" lang="zh-TW" altLang="en-US" sz="1400">
                  <a:ea typeface="標楷體" pitchFamily="65" charset="-120"/>
                </a:rPr>
                <a:t>照明器具與應用</a:t>
              </a:r>
            </a:p>
            <a:p>
              <a:pPr>
                <a:spcBef>
                  <a:spcPct val="20000"/>
                </a:spcBef>
              </a:pPr>
              <a:r>
                <a:rPr kumimoji="0" lang="zh-TW" altLang="en-US" sz="1400">
                  <a:ea typeface="標楷體" pitchFamily="65" charset="-120"/>
                </a:rPr>
                <a:t>整合性應用技術服務與創新產品</a:t>
              </a:r>
            </a:p>
          </p:txBody>
        </p:sp>
        <p:pic>
          <p:nvPicPr>
            <p:cNvPr id="205922" name="Picture 15" descr="j0198609"/>
            <p:cNvPicPr>
              <a:picLocks noChangeAspect="1" noChangeArrowheads="1"/>
            </p:cNvPicPr>
            <p:nvPr/>
          </p:nvPicPr>
          <p:blipFill>
            <a:blip r:embed="rId4" cstate="print"/>
            <a:srcRect/>
            <a:stretch>
              <a:fillRect/>
            </a:stretch>
          </p:blipFill>
          <p:spPr bwMode="auto">
            <a:xfrm>
              <a:off x="3593" y="1017"/>
              <a:ext cx="659" cy="591"/>
            </a:xfrm>
            <a:prstGeom prst="rect">
              <a:avLst/>
            </a:prstGeom>
            <a:noFill/>
            <a:ln w="9525">
              <a:noFill/>
              <a:miter lim="800000"/>
              <a:headEnd/>
              <a:tailEnd/>
            </a:ln>
          </p:spPr>
        </p:pic>
      </p:grpSp>
      <p:grpSp>
        <p:nvGrpSpPr>
          <p:cNvPr id="4" name="Group 16"/>
          <p:cNvGrpSpPr>
            <a:grpSpLocks/>
          </p:cNvGrpSpPr>
          <p:nvPr/>
        </p:nvGrpSpPr>
        <p:grpSpPr bwMode="auto">
          <a:xfrm>
            <a:off x="0" y="4354513"/>
            <a:ext cx="9158288" cy="1597025"/>
            <a:chOff x="0" y="2743"/>
            <a:chExt cx="5769" cy="1006"/>
          </a:xfrm>
        </p:grpSpPr>
        <p:grpSp>
          <p:nvGrpSpPr>
            <p:cNvPr id="5" name="Group 17"/>
            <p:cNvGrpSpPr>
              <a:grpSpLocks/>
            </p:cNvGrpSpPr>
            <p:nvPr/>
          </p:nvGrpSpPr>
          <p:grpSpPr bwMode="auto">
            <a:xfrm>
              <a:off x="0" y="2743"/>
              <a:ext cx="5769" cy="1006"/>
              <a:chOff x="0" y="2743"/>
              <a:chExt cx="5769" cy="1006"/>
            </a:xfrm>
          </p:grpSpPr>
          <p:sp>
            <p:nvSpPr>
              <p:cNvPr id="205879" name="Freeform 18"/>
              <p:cNvSpPr>
                <a:spLocks/>
              </p:cNvSpPr>
              <p:nvPr/>
            </p:nvSpPr>
            <p:spPr bwMode="auto">
              <a:xfrm>
                <a:off x="0" y="3072"/>
                <a:ext cx="5769" cy="677"/>
              </a:xfrm>
              <a:custGeom>
                <a:avLst/>
                <a:gdLst>
                  <a:gd name="T0" fmla="*/ 1468 w 5635"/>
                  <a:gd name="T1" fmla="*/ 2 h 2761"/>
                  <a:gd name="T2" fmla="*/ 1561 w 5635"/>
                  <a:gd name="T3" fmla="*/ 2 h 2761"/>
                  <a:gd name="T4" fmla="*/ 1621 w 5635"/>
                  <a:gd name="T5" fmla="*/ 3 h 2761"/>
                  <a:gd name="T6" fmla="*/ 1657 w 5635"/>
                  <a:gd name="T7" fmla="*/ 3 h 2761"/>
                  <a:gd name="T8" fmla="*/ 1671 w 5635"/>
                  <a:gd name="T9" fmla="*/ 3 h 2761"/>
                  <a:gd name="T10" fmla="*/ 1681 w 5635"/>
                  <a:gd name="T11" fmla="*/ 4 h 2761"/>
                  <a:gd name="T12" fmla="*/ 1706 w 5635"/>
                  <a:gd name="T13" fmla="*/ 4 h 2761"/>
                  <a:gd name="T14" fmla="*/ 1756 w 5635"/>
                  <a:gd name="T15" fmla="*/ 5 h 2761"/>
                  <a:gd name="T16" fmla="*/ 1765 w 5635"/>
                  <a:gd name="T17" fmla="*/ 5 h 2761"/>
                  <a:gd name="T18" fmla="*/ 1711 w 5635"/>
                  <a:gd name="T19" fmla="*/ 5 h 2761"/>
                  <a:gd name="T20" fmla="*/ 1687 w 5635"/>
                  <a:gd name="T21" fmla="*/ 6 h 2761"/>
                  <a:gd name="T22" fmla="*/ 1686 w 5635"/>
                  <a:gd name="T23" fmla="*/ 6 h 2761"/>
                  <a:gd name="T24" fmla="*/ 1726 w 5635"/>
                  <a:gd name="T25" fmla="*/ 7 h 2761"/>
                  <a:gd name="T26" fmla="*/ 1771 w 5635"/>
                  <a:gd name="T27" fmla="*/ 7 h 2761"/>
                  <a:gd name="T28" fmla="*/ 1826 w 5635"/>
                  <a:gd name="T29" fmla="*/ 7 h 2761"/>
                  <a:gd name="T30" fmla="*/ 1898 w 5635"/>
                  <a:gd name="T31" fmla="*/ 8 h 2761"/>
                  <a:gd name="T32" fmla="*/ 1953 w 5635"/>
                  <a:gd name="T33" fmla="*/ 8 h 2761"/>
                  <a:gd name="T34" fmla="*/ 1998 w 5635"/>
                  <a:gd name="T35" fmla="*/ 8 h 2761"/>
                  <a:gd name="T36" fmla="*/ 2048 w 5635"/>
                  <a:gd name="T37" fmla="*/ 9 h 2761"/>
                  <a:gd name="T38" fmla="*/ 2156 w 5635"/>
                  <a:gd name="T39" fmla="*/ 9 h 2761"/>
                  <a:gd name="T40" fmla="*/ 2557 w 5635"/>
                  <a:gd name="T41" fmla="*/ 9 h 2761"/>
                  <a:gd name="T42" fmla="*/ 2912 w 5635"/>
                  <a:gd name="T43" fmla="*/ 9 h 2761"/>
                  <a:gd name="T44" fmla="*/ 3295 w 5635"/>
                  <a:gd name="T45" fmla="*/ 9 h 2761"/>
                  <a:gd name="T46" fmla="*/ 3496 w 5635"/>
                  <a:gd name="T47" fmla="*/ 9 h 2761"/>
                  <a:gd name="T48" fmla="*/ 3651 w 5635"/>
                  <a:gd name="T49" fmla="*/ 9 h 2761"/>
                  <a:gd name="T50" fmla="*/ 3763 w 5635"/>
                  <a:gd name="T51" fmla="*/ 9 h 2761"/>
                  <a:gd name="T52" fmla="*/ 3849 w 5635"/>
                  <a:gd name="T53" fmla="*/ 8 h 2761"/>
                  <a:gd name="T54" fmla="*/ 3911 w 5635"/>
                  <a:gd name="T55" fmla="*/ 8 h 2761"/>
                  <a:gd name="T56" fmla="*/ 3946 w 5635"/>
                  <a:gd name="T57" fmla="*/ 7 h 2761"/>
                  <a:gd name="T58" fmla="*/ 3919 w 5635"/>
                  <a:gd name="T59" fmla="*/ 7 h 2761"/>
                  <a:gd name="T60" fmla="*/ 3872 w 5635"/>
                  <a:gd name="T61" fmla="*/ 7 h 2761"/>
                  <a:gd name="T62" fmla="*/ 3759 w 5635"/>
                  <a:gd name="T63" fmla="*/ 6 h 2761"/>
                  <a:gd name="T64" fmla="*/ 3743 w 5635"/>
                  <a:gd name="T65" fmla="*/ 5 h 2761"/>
                  <a:gd name="T66" fmla="*/ 3766 w 5635"/>
                  <a:gd name="T67" fmla="*/ 5 h 2761"/>
                  <a:gd name="T68" fmla="*/ 3799 w 5635"/>
                  <a:gd name="T69" fmla="*/ 4 h 2761"/>
                  <a:gd name="T70" fmla="*/ 3838 w 5635"/>
                  <a:gd name="T71" fmla="*/ 4 h 2761"/>
                  <a:gd name="T72" fmla="*/ 3913 w 5635"/>
                  <a:gd name="T73" fmla="*/ 4 h 2761"/>
                  <a:gd name="T74" fmla="*/ 3953 w 5635"/>
                  <a:gd name="T75" fmla="*/ 4 h 2761"/>
                  <a:gd name="T76" fmla="*/ 3954 w 5635"/>
                  <a:gd name="T77" fmla="*/ 3 h 2761"/>
                  <a:gd name="T78" fmla="*/ 3918 w 5635"/>
                  <a:gd name="T79" fmla="*/ 3 h 2761"/>
                  <a:gd name="T80" fmla="*/ 3868 w 5635"/>
                  <a:gd name="T81" fmla="*/ 3 h 2761"/>
                  <a:gd name="T82" fmla="*/ 3789 w 5635"/>
                  <a:gd name="T83" fmla="*/ 2 h 2761"/>
                  <a:gd name="T84" fmla="*/ 3739 w 5635"/>
                  <a:gd name="T85" fmla="*/ 2 h 2761"/>
                  <a:gd name="T86" fmla="*/ 3717 w 5635"/>
                  <a:gd name="T87" fmla="*/ 1 h 2761"/>
                  <a:gd name="T88" fmla="*/ 3759 w 5635"/>
                  <a:gd name="T89" fmla="*/ 1 h 2761"/>
                  <a:gd name="T90" fmla="*/ 3799 w 5635"/>
                  <a:gd name="T91" fmla="*/ 1 h 2761"/>
                  <a:gd name="T92" fmla="*/ 3849 w 5635"/>
                  <a:gd name="T93" fmla="*/ 0 h 2761"/>
                  <a:gd name="T94" fmla="*/ 3996 w 5635"/>
                  <a:gd name="T95" fmla="*/ 0 h 2761"/>
                  <a:gd name="T96" fmla="*/ 4206 w 5635"/>
                  <a:gd name="T97" fmla="*/ 0 h 2761"/>
                  <a:gd name="T98" fmla="*/ 4573 w 5635"/>
                  <a:gd name="T99" fmla="*/ 0 h 2761"/>
                  <a:gd name="T100" fmla="*/ 4751 w 5635"/>
                  <a:gd name="T101" fmla="*/ 0 h 2761"/>
                  <a:gd name="T102" fmla="*/ 4915 w 5635"/>
                  <a:gd name="T103" fmla="*/ 0 h 2761"/>
                  <a:gd name="T104" fmla="*/ 5187 w 5635"/>
                  <a:gd name="T105" fmla="*/ 0 h 2761"/>
                  <a:gd name="T106" fmla="*/ 5351 w 5635"/>
                  <a:gd name="T107" fmla="*/ 0 h 2761"/>
                  <a:gd name="T108" fmla="*/ 5480 w 5635"/>
                  <a:gd name="T109" fmla="*/ 0 h 2761"/>
                  <a:gd name="T110" fmla="*/ 5623 w 5635"/>
                  <a:gd name="T111" fmla="*/ 0 h 2761"/>
                  <a:gd name="T112" fmla="*/ 5781 w 5635"/>
                  <a:gd name="T113" fmla="*/ 0 h 2761"/>
                  <a:gd name="T114" fmla="*/ 6011 w 5635"/>
                  <a:gd name="T115" fmla="*/ 0 h 2761"/>
                  <a:gd name="T116" fmla="*/ 6112 w 5635"/>
                  <a:gd name="T117" fmla="*/ 0 h 2761"/>
                  <a:gd name="T118" fmla="*/ 6173 w 5635"/>
                  <a:gd name="T119" fmla="*/ 0 h 2761"/>
                  <a:gd name="T120" fmla="*/ 6187 w 5635"/>
                  <a:gd name="T121" fmla="*/ 0 h 276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35"/>
                  <a:gd name="T184" fmla="*/ 0 h 2761"/>
                  <a:gd name="T185" fmla="*/ 5635 w 5635"/>
                  <a:gd name="T186" fmla="*/ 2761 h 276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35" h="2761">
                    <a:moveTo>
                      <a:pt x="5633" y="2760"/>
                    </a:moveTo>
                    <a:lnTo>
                      <a:pt x="0" y="2760"/>
                    </a:lnTo>
                    <a:lnTo>
                      <a:pt x="0" y="646"/>
                    </a:lnTo>
                    <a:lnTo>
                      <a:pt x="1322" y="646"/>
                    </a:lnTo>
                    <a:lnTo>
                      <a:pt x="1322" y="647"/>
                    </a:lnTo>
                    <a:lnTo>
                      <a:pt x="1325" y="648"/>
                    </a:lnTo>
                    <a:lnTo>
                      <a:pt x="1329" y="651"/>
                    </a:lnTo>
                    <a:lnTo>
                      <a:pt x="1336" y="653"/>
                    </a:lnTo>
                    <a:lnTo>
                      <a:pt x="1342" y="657"/>
                    </a:lnTo>
                    <a:lnTo>
                      <a:pt x="1350" y="661"/>
                    </a:lnTo>
                    <a:lnTo>
                      <a:pt x="1359" y="665"/>
                    </a:lnTo>
                    <a:lnTo>
                      <a:pt x="1369" y="669"/>
                    </a:lnTo>
                    <a:lnTo>
                      <a:pt x="1378" y="674"/>
                    </a:lnTo>
                    <a:lnTo>
                      <a:pt x="1387" y="679"/>
                    </a:lnTo>
                    <a:lnTo>
                      <a:pt x="1396" y="685"/>
                    </a:lnTo>
                    <a:lnTo>
                      <a:pt x="1405" y="689"/>
                    </a:lnTo>
                    <a:lnTo>
                      <a:pt x="1413" y="695"/>
                    </a:lnTo>
                    <a:lnTo>
                      <a:pt x="1421" y="699"/>
                    </a:lnTo>
                    <a:lnTo>
                      <a:pt x="1426" y="704"/>
                    </a:lnTo>
                    <a:lnTo>
                      <a:pt x="1432" y="707"/>
                    </a:lnTo>
                    <a:lnTo>
                      <a:pt x="1437" y="714"/>
                    </a:lnTo>
                    <a:lnTo>
                      <a:pt x="1443" y="719"/>
                    </a:lnTo>
                    <a:lnTo>
                      <a:pt x="1448" y="727"/>
                    </a:lnTo>
                    <a:lnTo>
                      <a:pt x="1453" y="734"/>
                    </a:lnTo>
                    <a:lnTo>
                      <a:pt x="1459" y="743"/>
                    </a:lnTo>
                    <a:lnTo>
                      <a:pt x="1464" y="752"/>
                    </a:lnTo>
                    <a:lnTo>
                      <a:pt x="1470" y="761"/>
                    </a:lnTo>
                    <a:lnTo>
                      <a:pt x="1475" y="769"/>
                    </a:lnTo>
                    <a:lnTo>
                      <a:pt x="1479" y="780"/>
                    </a:lnTo>
                    <a:lnTo>
                      <a:pt x="1485" y="789"/>
                    </a:lnTo>
                    <a:lnTo>
                      <a:pt x="1488" y="798"/>
                    </a:lnTo>
                    <a:lnTo>
                      <a:pt x="1493" y="807"/>
                    </a:lnTo>
                    <a:lnTo>
                      <a:pt x="1497" y="817"/>
                    </a:lnTo>
                    <a:lnTo>
                      <a:pt x="1500" y="825"/>
                    </a:lnTo>
                    <a:lnTo>
                      <a:pt x="1503" y="832"/>
                    </a:lnTo>
                    <a:lnTo>
                      <a:pt x="1507" y="838"/>
                    </a:lnTo>
                    <a:lnTo>
                      <a:pt x="1507" y="845"/>
                    </a:lnTo>
                    <a:lnTo>
                      <a:pt x="1508" y="850"/>
                    </a:lnTo>
                    <a:lnTo>
                      <a:pt x="1510" y="858"/>
                    </a:lnTo>
                    <a:lnTo>
                      <a:pt x="1512" y="864"/>
                    </a:lnTo>
                    <a:lnTo>
                      <a:pt x="1512" y="872"/>
                    </a:lnTo>
                    <a:lnTo>
                      <a:pt x="1514" y="879"/>
                    </a:lnTo>
                    <a:lnTo>
                      <a:pt x="1516" y="887"/>
                    </a:lnTo>
                    <a:lnTo>
                      <a:pt x="1518" y="894"/>
                    </a:lnTo>
                    <a:lnTo>
                      <a:pt x="1518" y="903"/>
                    </a:lnTo>
                    <a:lnTo>
                      <a:pt x="1520" y="911"/>
                    </a:lnTo>
                    <a:lnTo>
                      <a:pt x="1520" y="919"/>
                    </a:lnTo>
                    <a:lnTo>
                      <a:pt x="1521" y="926"/>
                    </a:lnTo>
                    <a:lnTo>
                      <a:pt x="1521" y="933"/>
                    </a:lnTo>
                    <a:lnTo>
                      <a:pt x="1522" y="941"/>
                    </a:lnTo>
                    <a:lnTo>
                      <a:pt x="1522" y="947"/>
                    </a:lnTo>
                    <a:lnTo>
                      <a:pt x="1524" y="952"/>
                    </a:lnTo>
                    <a:lnTo>
                      <a:pt x="1524" y="964"/>
                    </a:lnTo>
                    <a:lnTo>
                      <a:pt x="1526" y="977"/>
                    </a:lnTo>
                    <a:lnTo>
                      <a:pt x="1527" y="991"/>
                    </a:lnTo>
                    <a:lnTo>
                      <a:pt x="1529" y="1006"/>
                    </a:lnTo>
                    <a:lnTo>
                      <a:pt x="1529" y="1022"/>
                    </a:lnTo>
                    <a:lnTo>
                      <a:pt x="1531" y="1038"/>
                    </a:lnTo>
                    <a:lnTo>
                      <a:pt x="1533" y="1054"/>
                    </a:lnTo>
                    <a:lnTo>
                      <a:pt x="1535" y="1070"/>
                    </a:lnTo>
                    <a:lnTo>
                      <a:pt x="1536" y="1088"/>
                    </a:lnTo>
                    <a:lnTo>
                      <a:pt x="1538" y="1104"/>
                    </a:lnTo>
                    <a:lnTo>
                      <a:pt x="1540" y="1121"/>
                    </a:lnTo>
                    <a:lnTo>
                      <a:pt x="1542" y="1136"/>
                    </a:lnTo>
                    <a:lnTo>
                      <a:pt x="1543" y="1151"/>
                    </a:lnTo>
                    <a:lnTo>
                      <a:pt x="1546" y="1165"/>
                    </a:lnTo>
                    <a:lnTo>
                      <a:pt x="1548" y="1177"/>
                    </a:lnTo>
                    <a:lnTo>
                      <a:pt x="1552" y="1188"/>
                    </a:lnTo>
                    <a:lnTo>
                      <a:pt x="1554" y="1196"/>
                    </a:lnTo>
                    <a:lnTo>
                      <a:pt x="1557" y="1203"/>
                    </a:lnTo>
                    <a:lnTo>
                      <a:pt x="1561" y="1212"/>
                    </a:lnTo>
                    <a:lnTo>
                      <a:pt x="1567" y="1220"/>
                    </a:lnTo>
                    <a:lnTo>
                      <a:pt x="1571" y="1230"/>
                    </a:lnTo>
                    <a:lnTo>
                      <a:pt x="1577" y="1239"/>
                    </a:lnTo>
                    <a:lnTo>
                      <a:pt x="1582" y="1248"/>
                    </a:lnTo>
                    <a:lnTo>
                      <a:pt x="1589" y="1257"/>
                    </a:lnTo>
                    <a:lnTo>
                      <a:pt x="1593" y="1268"/>
                    </a:lnTo>
                    <a:lnTo>
                      <a:pt x="1598" y="1277"/>
                    </a:lnTo>
                    <a:lnTo>
                      <a:pt x="1603" y="1286"/>
                    </a:lnTo>
                    <a:lnTo>
                      <a:pt x="1607" y="1295"/>
                    </a:lnTo>
                    <a:lnTo>
                      <a:pt x="1611" y="1304"/>
                    </a:lnTo>
                    <a:lnTo>
                      <a:pt x="1614" y="1312"/>
                    </a:lnTo>
                    <a:lnTo>
                      <a:pt x="1615" y="1320"/>
                    </a:lnTo>
                    <a:lnTo>
                      <a:pt x="1617" y="1327"/>
                    </a:lnTo>
                    <a:lnTo>
                      <a:pt x="1615" y="1334"/>
                    </a:lnTo>
                    <a:lnTo>
                      <a:pt x="1613" y="1340"/>
                    </a:lnTo>
                    <a:lnTo>
                      <a:pt x="1610" y="1347"/>
                    </a:lnTo>
                    <a:lnTo>
                      <a:pt x="1607" y="1354"/>
                    </a:lnTo>
                    <a:lnTo>
                      <a:pt x="1602" y="1363"/>
                    </a:lnTo>
                    <a:lnTo>
                      <a:pt x="1598" y="1370"/>
                    </a:lnTo>
                    <a:lnTo>
                      <a:pt x="1592" y="1378"/>
                    </a:lnTo>
                    <a:lnTo>
                      <a:pt x="1588" y="1385"/>
                    </a:lnTo>
                    <a:lnTo>
                      <a:pt x="1582" y="1393"/>
                    </a:lnTo>
                    <a:lnTo>
                      <a:pt x="1576" y="1401"/>
                    </a:lnTo>
                    <a:lnTo>
                      <a:pt x="1571" y="1408"/>
                    </a:lnTo>
                    <a:lnTo>
                      <a:pt x="1566" y="1415"/>
                    </a:lnTo>
                    <a:lnTo>
                      <a:pt x="1561" y="1423"/>
                    </a:lnTo>
                    <a:lnTo>
                      <a:pt x="1557" y="1429"/>
                    </a:lnTo>
                    <a:lnTo>
                      <a:pt x="1554" y="1435"/>
                    </a:lnTo>
                    <a:lnTo>
                      <a:pt x="1552" y="1441"/>
                    </a:lnTo>
                    <a:lnTo>
                      <a:pt x="1548" y="1452"/>
                    </a:lnTo>
                    <a:lnTo>
                      <a:pt x="1546" y="1463"/>
                    </a:lnTo>
                    <a:lnTo>
                      <a:pt x="1543" y="1475"/>
                    </a:lnTo>
                    <a:lnTo>
                      <a:pt x="1542" y="1488"/>
                    </a:lnTo>
                    <a:lnTo>
                      <a:pt x="1540" y="1502"/>
                    </a:lnTo>
                    <a:lnTo>
                      <a:pt x="1538" y="1516"/>
                    </a:lnTo>
                    <a:lnTo>
                      <a:pt x="1536" y="1531"/>
                    </a:lnTo>
                    <a:lnTo>
                      <a:pt x="1536" y="1545"/>
                    </a:lnTo>
                    <a:lnTo>
                      <a:pt x="1534" y="1561"/>
                    </a:lnTo>
                    <a:lnTo>
                      <a:pt x="1533" y="1575"/>
                    </a:lnTo>
                    <a:lnTo>
                      <a:pt x="1532" y="1590"/>
                    </a:lnTo>
                    <a:lnTo>
                      <a:pt x="1532" y="1603"/>
                    </a:lnTo>
                    <a:lnTo>
                      <a:pt x="1532" y="1617"/>
                    </a:lnTo>
                    <a:lnTo>
                      <a:pt x="1532" y="1629"/>
                    </a:lnTo>
                    <a:lnTo>
                      <a:pt x="1532" y="1641"/>
                    </a:lnTo>
                    <a:lnTo>
                      <a:pt x="1533" y="1650"/>
                    </a:lnTo>
                    <a:lnTo>
                      <a:pt x="1533" y="1664"/>
                    </a:lnTo>
                    <a:lnTo>
                      <a:pt x="1535" y="1678"/>
                    </a:lnTo>
                    <a:lnTo>
                      <a:pt x="1537" y="1694"/>
                    </a:lnTo>
                    <a:lnTo>
                      <a:pt x="1540" y="1709"/>
                    </a:lnTo>
                    <a:lnTo>
                      <a:pt x="1543" y="1727"/>
                    </a:lnTo>
                    <a:lnTo>
                      <a:pt x="1546" y="1744"/>
                    </a:lnTo>
                    <a:lnTo>
                      <a:pt x="1550" y="1762"/>
                    </a:lnTo>
                    <a:lnTo>
                      <a:pt x="1554" y="1779"/>
                    </a:lnTo>
                    <a:lnTo>
                      <a:pt x="1558" y="1797"/>
                    </a:lnTo>
                    <a:lnTo>
                      <a:pt x="1563" y="1815"/>
                    </a:lnTo>
                    <a:lnTo>
                      <a:pt x="1567" y="1832"/>
                    </a:lnTo>
                    <a:lnTo>
                      <a:pt x="1572" y="1848"/>
                    </a:lnTo>
                    <a:lnTo>
                      <a:pt x="1576" y="1865"/>
                    </a:lnTo>
                    <a:lnTo>
                      <a:pt x="1581" y="1879"/>
                    </a:lnTo>
                    <a:lnTo>
                      <a:pt x="1584" y="1892"/>
                    </a:lnTo>
                    <a:lnTo>
                      <a:pt x="1590" y="1903"/>
                    </a:lnTo>
                    <a:lnTo>
                      <a:pt x="1592" y="1911"/>
                    </a:lnTo>
                    <a:lnTo>
                      <a:pt x="1595" y="1919"/>
                    </a:lnTo>
                    <a:lnTo>
                      <a:pt x="1599" y="1928"/>
                    </a:lnTo>
                    <a:lnTo>
                      <a:pt x="1604" y="1935"/>
                    </a:lnTo>
                    <a:lnTo>
                      <a:pt x="1607" y="1944"/>
                    </a:lnTo>
                    <a:lnTo>
                      <a:pt x="1613" y="1953"/>
                    </a:lnTo>
                    <a:lnTo>
                      <a:pt x="1618" y="1962"/>
                    </a:lnTo>
                    <a:lnTo>
                      <a:pt x="1624" y="1970"/>
                    </a:lnTo>
                    <a:lnTo>
                      <a:pt x="1628" y="1980"/>
                    </a:lnTo>
                    <a:lnTo>
                      <a:pt x="1634" y="1989"/>
                    </a:lnTo>
                    <a:lnTo>
                      <a:pt x="1639" y="1998"/>
                    </a:lnTo>
                    <a:lnTo>
                      <a:pt x="1645" y="2006"/>
                    </a:lnTo>
                    <a:lnTo>
                      <a:pt x="1648" y="2015"/>
                    </a:lnTo>
                    <a:lnTo>
                      <a:pt x="1654" y="2022"/>
                    </a:lnTo>
                    <a:lnTo>
                      <a:pt x="1658" y="2030"/>
                    </a:lnTo>
                    <a:lnTo>
                      <a:pt x="1663" y="2035"/>
                    </a:lnTo>
                    <a:lnTo>
                      <a:pt x="1667" y="2044"/>
                    </a:lnTo>
                    <a:lnTo>
                      <a:pt x="1672" y="2051"/>
                    </a:lnTo>
                    <a:lnTo>
                      <a:pt x="1678" y="2060"/>
                    </a:lnTo>
                    <a:lnTo>
                      <a:pt x="1685" y="2069"/>
                    </a:lnTo>
                    <a:lnTo>
                      <a:pt x="1692" y="2080"/>
                    </a:lnTo>
                    <a:lnTo>
                      <a:pt x="1699" y="2089"/>
                    </a:lnTo>
                    <a:lnTo>
                      <a:pt x="1706" y="2100"/>
                    </a:lnTo>
                    <a:lnTo>
                      <a:pt x="1714" y="2109"/>
                    </a:lnTo>
                    <a:lnTo>
                      <a:pt x="1721" y="2120"/>
                    </a:lnTo>
                    <a:lnTo>
                      <a:pt x="1728" y="2131"/>
                    </a:lnTo>
                    <a:lnTo>
                      <a:pt x="1735" y="2141"/>
                    </a:lnTo>
                    <a:lnTo>
                      <a:pt x="1742" y="2150"/>
                    </a:lnTo>
                    <a:lnTo>
                      <a:pt x="1747" y="2159"/>
                    </a:lnTo>
                    <a:lnTo>
                      <a:pt x="1754" y="2169"/>
                    </a:lnTo>
                    <a:lnTo>
                      <a:pt x="1760" y="2176"/>
                    </a:lnTo>
                    <a:lnTo>
                      <a:pt x="1765" y="2183"/>
                    </a:lnTo>
                    <a:lnTo>
                      <a:pt x="1768" y="2190"/>
                    </a:lnTo>
                    <a:lnTo>
                      <a:pt x="1772" y="2198"/>
                    </a:lnTo>
                    <a:lnTo>
                      <a:pt x="1775" y="2207"/>
                    </a:lnTo>
                    <a:lnTo>
                      <a:pt x="1779" y="2215"/>
                    </a:lnTo>
                    <a:lnTo>
                      <a:pt x="1783" y="2224"/>
                    </a:lnTo>
                    <a:lnTo>
                      <a:pt x="1786" y="2234"/>
                    </a:lnTo>
                    <a:lnTo>
                      <a:pt x="1790" y="2244"/>
                    </a:lnTo>
                    <a:lnTo>
                      <a:pt x="1796" y="2253"/>
                    </a:lnTo>
                    <a:lnTo>
                      <a:pt x="1799" y="2264"/>
                    </a:lnTo>
                    <a:lnTo>
                      <a:pt x="1803" y="2273"/>
                    </a:lnTo>
                    <a:lnTo>
                      <a:pt x="1807" y="2283"/>
                    </a:lnTo>
                    <a:lnTo>
                      <a:pt x="1812" y="2292"/>
                    </a:lnTo>
                    <a:lnTo>
                      <a:pt x="1816" y="2302"/>
                    </a:lnTo>
                    <a:lnTo>
                      <a:pt x="1820" y="2309"/>
                    </a:lnTo>
                    <a:lnTo>
                      <a:pt x="1823" y="2317"/>
                    </a:lnTo>
                    <a:lnTo>
                      <a:pt x="1828" y="2323"/>
                    </a:lnTo>
                    <a:lnTo>
                      <a:pt x="1831" y="2330"/>
                    </a:lnTo>
                    <a:lnTo>
                      <a:pt x="1835" y="2337"/>
                    </a:lnTo>
                    <a:lnTo>
                      <a:pt x="1838" y="2345"/>
                    </a:lnTo>
                    <a:lnTo>
                      <a:pt x="1844" y="2353"/>
                    </a:lnTo>
                    <a:lnTo>
                      <a:pt x="1848" y="2362"/>
                    </a:lnTo>
                    <a:lnTo>
                      <a:pt x="1854" y="2371"/>
                    </a:lnTo>
                    <a:lnTo>
                      <a:pt x="1859" y="2380"/>
                    </a:lnTo>
                    <a:lnTo>
                      <a:pt x="1865" y="2388"/>
                    </a:lnTo>
                    <a:lnTo>
                      <a:pt x="1870" y="2398"/>
                    </a:lnTo>
                    <a:lnTo>
                      <a:pt x="1876" y="2407"/>
                    </a:lnTo>
                    <a:lnTo>
                      <a:pt x="1881" y="2415"/>
                    </a:lnTo>
                    <a:lnTo>
                      <a:pt x="1888" y="2423"/>
                    </a:lnTo>
                    <a:lnTo>
                      <a:pt x="1893" y="2430"/>
                    </a:lnTo>
                    <a:lnTo>
                      <a:pt x="1899" y="2436"/>
                    </a:lnTo>
                    <a:lnTo>
                      <a:pt x="1905" y="2441"/>
                    </a:lnTo>
                    <a:lnTo>
                      <a:pt x="1912" y="2445"/>
                    </a:lnTo>
                    <a:lnTo>
                      <a:pt x="1934" y="2458"/>
                    </a:lnTo>
                    <a:lnTo>
                      <a:pt x="1962" y="2470"/>
                    </a:lnTo>
                    <a:lnTo>
                      <a:pt x="1991" y="2481"/>
                    </a:lnTo>
                    <a:lnTo>
                      <a:pt x="2025" y="2489"/>
                    </a:lnTo>
                    <a:lnTo>
                      <a:pt x="2060" y="2497"/>
                    </a:lnTo>
                    <a:lnTo>
                      <a:pt x="2097" y="2504"/>
                    </a:lnTo>
                    <a:lnTo>
                      <a:pt x="2135" y="2510"/>
                    </a:lnTo>
                    <a:lnTo>
                      <a:pt x="2175" y="2514"/>
                    </a:lnTo>
                    <a:lnTo>
                      <a:pt x="2214" y="2520"/>
                    </a:lnTo>
                    <a:lnTo>
                      <a:pt x="2253" y="2523"/>
                    </a:lnTo>
                    <a:lnTo>
                      <a:pt x="2290" y="2527"/>
                    </a:lnTo>
                    <a:lnTo>
                      <a:pt x="2328" y="2530"/>
                    </a:lnTo>
                    <a:lnTo>
                      <a:pt x="2363" y="2534"/>
                    </a:lnTo>
                    <a:lnTo>
                      <a:pt x="2397" y="2535"/>
                    </a:lnTo>
                    <a:lnTo>
                      <a:pt x="2428" y="2539"/>
                    </a:lnTo>
                    <a:lnTo>
                      <a:pt x="2455" y="2541"/>
                    </a:lnTo>
                    <a:lnTo>
                      <a:pt x="2481" y="2545"/>
                    </a:lnTo>
                    <a:lnTo>
                      <a:pt x="2511" y="2549"/>
                    </a:lnTo>
                    <a:lnTo>
                      <a:pt x="2543" y="2553"/>
                    </a:lnTo>
                    <a:lnTo>
                      <a:pt x="2577" y="2556"/>
                    </a:lnTo>
                    <a:lnTo>
                      <a:pt x="2613" y="2560"/>
                    </a:lnTo>
                    <a:lnTo>
                      <a:pt x="2650" y="2564"/>
                    </a:lnTo>
                    <a:lnTo>
                      <a:pt x="2688" y="2567"/>
                    </a:lnTo>
                    <a:lnTo>
                      <a:pt x="2726" y="2570"/>
                    </a:lnTo>
                    <a:lnTo>
                      <a:pt x="2763" y="2574"/>
                    </a:lnTo>
                    <a:lnTo>
                      <a:pt x="2802" y="2578"/>
                    </a:lnTo>
                    <a:lnTo>
                      <a:pt x="2838" y="2580"/>
                    </a:lnTo>
                    <a:lnTo>
                      <a:pt x="2875" y="2582"/>
                    </a:lnTo>
                    <a:lnTo>
                      <a:pt x="2909" y="2584"/>
                    </a:lnTo>
                    <a:lnTo>
                      <a:pt x="2941" y="2585"/>
                    </a:lnTo>
                    <a:lnTo>
                      <a:pt x="2972" y="2586"/>
                    </a:lnTo>
                    <a:lnTo>
                      <a:pt x="2999" y="2585"/>
                    </a:lnTo>
                    <a:lnTo>
                      <a:pt x="3012" y="2585"/>
                    </a:lnTo>
                    <a:lnTo>
                      <a:pt x="3028" y="2585"/>
                    </a:lnTo>
                    <a:lnTo>
                      <a:pt x="3045" y="2585"/>
                    </a:lnTo>
                    <a:lnTo>
                      <a:pt x="3064" y="2583"/>
                    </a:lnTo>
                    <a:lnTo>
                      <a:pt x="3082" y="2582"/>
                    </a:lnTo>
                    <a:lnTo>
                      <a:pt x="3102" y="2581"/>
                    </a:lnTo>
                    <a:lnTo>
                      <a:pt x="3122" y="2579"/>
                    </a:lnTo>
                    <a:lnTo>
                      <a:pt x="3143" y="2577"/>
                    </a:lnTo>
                    <a:lnTo>
                      <a:pt x="3163" y="2575"/>
                    </a:lnTo>
                    <a:lnTo>
                      <a:pt x="3183" y="2571"/>
                    </a:lnTo>
                    <a:lnTo>
                      <a:pt x="3202" y="2569"/>
                    </a:lnTo>
                    <a:lnTo>
                      <a:pt x="3221" y="2566"/>
                    </a:lnTo>
                    <a:lnTo>
                      <a:pt x="3238" y="2562"/>
                    </a:lnTo>
                    <a:lnTo>
                      <a:pt x="3255" y="2559"/>
                    </a:lnTo>
                    <a:lnTo>
                      <a:pt x="3270" y="2555"/>
                    </a:lnTo>
                    <a:lnTo>
                      <a:pt x="3284" y="2550"/>
                    </a:lnTo>
                    <a:lnTo>
                      <a:pt x="3293" y="2546"/>
                    </a:lnTo>
                    <a:lnTo>
                      <a:pt x="3302" y="2543"/>
                    </a:lnTo>
                    <a:lnTo>
                      <a:pt x="3312" y="2538"/>
                    </a:lnTo>
                    <a:lnTo>
                      <a:pt x="3323" y="2532"/>
                    </a:lnTo>
                    <a:lnTo>
                      <a:pt x="3334" y="2526"/>
                    </a:lnTo>
                    <a:lnTo>
                      <a:pt x="3345" y="2519"/>
                    </a:lnTo>
                    <a:lnTo>
                      <a:pt x="3356" y="2512"/>
                    </a:lnTo>
                    <a:lnTo>
                      <a:pt x="3368" y="2504"/>
                    </a:lnTo>
                    <a:lnTo>
                      <a:pt x="3379" y="2497"/>
                    </a:lnTo>
                    <a:lnTo>
                      <a:pt x="3390" y="2490"/>
                    </a:lnTo>
                    <a:lnTo>
                      <a:pt x="3400" y="2483"/>
                    </a:lnTo>
                    <a:lnTo>
                      <a:pt x="3410" y="2474"/>
                    </a:lnTo>
                    <a:lnTo>
                      <a:pt x="3419" y="2466"/>
                    </a:lnTo>
                    <a:lnTo>
                      <a:pt x="3427" y="2459"/>
                    </a:lnTo>
                    <a:lnTo>
                      <a:pt x="3434" y="2452"/>
                    </a:lnTo>
                    <a:lnTo>
                      <a:pt x="3441" y="2445"/>
                    </a:lnTo>
                    <a:lnTo>
                      <a:pt x="3449" y="2435"/>
                    </a:lnTo>
                    <a:lnTo>
                      <a:pt x="3457" y="2422"/>
                    </a:lnTo>
                    <a:lnTo>
                      <a:pt x="3465" y="2408"/>
                    </a:lnTo>
                    <a:lnTo>
                      <a:pt x="3474" y="2392"/>
                    </a:lnTo>
                    <a:lnTo>
                      <a:pt x="3481" y="2377"/>
                    </a:lnTo>
                    <a:lnTo>
                      <a:pt x="3490" y="2360"/>
                    </a:lnTo>
                    <a:lnTo>
                      <a:pt x="3497" y="2341"/>
                    </a:lnTo>
                    <a:lnTo>
                      <a:pt x="3505" y="2323"/>
                    </a:lnTo>
                    <a:lnTo>
                      <a:pt x="3512" y="2306"/>
                    </a:lnTo>
                    <a:lnTo>
                      <a:pt x="3519" y="2288"/>
                    </a:lnTo>
                    <a:lnTo>
                      <a:pt x="3525" y="2270"/>
                    </a:lnTo>
                    <a:lnTo>
                      <a:pt x="3532" y="2252"/>
                    </a:lnTo>
                    <a:lnTo>
                      <a:pt x="3537" y="2235"/>
                    </a:lnTo>
                    <a:lnTo>
                      <a:pt x="3543" y="2220"/>
                    </a:lnTo>
                    <a:lnTo>
                      <a:pt x="3547" y="2206"/>
                    </a:lnTo>
                    <a:lnTo>
                      <a:pt x="3552" y="2192"/>
                    </a:lnTo>
                    <a:lnTo>
                      <a:pt x="3555" y="2179"/>
                    </a:lnTo>
                    <a:lnTo>
                      <a:pt x="3559" y="2165"/>
                    </a:lnTo>
                    <a:lnTo>
                      <a:pt x="3562" y="2149"/>
                    </a:lnTo>
                    <a:lnTo>
                      <a:pt x="3567" y="2132"/>
                    </a:lnTo>
                    <a:lnTo>
                      <a:pt x="3571" y="2114"/>
                    </a:lnTo>
                    <a:lnTo>
                      <a:pt x="3574" y="2095"/>
                    </a:lnTo>
                    <a:lnTo>
                      <a:pt x="3578" y="2077"/>
                    </a:lnTo>
                    <a:lnTo>
                      <a:pt x="3583" y="2057"/>
                    </a:lnTo>
                    <a:lnTo>
                      <a:pt x="3585" y="2039"/>
                    </a:lnTo>
                    <a:lnTo>
                      <a:pt x="3588" y="2019"/>
                    </a:lnTo>
                    <a:lnTo>
                      <a:pt x="3590" y="2001"/>
                    </a:lnTo>
                    <a:lnTo>
                      <a:pt x="3592" y="1982"/>
                    </a:lnTo>
                    <a:lnTo>
                      <a:pt x="3592" y="1966"/>
                    </a:lnTo>
                    <a:lnTo>
                      <a:pt x="3592" y="1950"/>
                    </a:lnTo>
                    <a:lnTo>
                      <a:pt x="3590" y="1935"/>
                    </a:lnTo>
                    <a:lnTo>
                      <a:pt x="3588" y="1921"/>
                    </a:lnTo>
                    <a:lnTo>
                      <a:pt x="3585" y="1917"/>
                    </a:lnTo>
                    <a:lnTo>
                      <a:pt x="3584" y="1911"/>
                    </a:lnTo>
                    <a:lnTo>
                      <a:pt x="3580" y="1906"/>
                    </a:lnTo>
                    <a:lnTo>
                      <a:pt x="3577" y="1900"/>
                    </a:lnTo>
                    <a:lnTo>
                      <a:pt x="3571" y="1895"/>
                    </a:lnTo>
                    <a:lnTo>
                      <a:pt x="3567" y="1889"/>
                    </a:lnTo>
                    <a:lnTo>
                      <a:pt x="3562" y="1884"/>
                    </a:lnTo>
                    <a:lnTo>
                      <a:pt x="3558" y="1876"/>
                    </a:lnTo>
                    <a:lnTo>
                      <a:pt x="3552" y="1871"/>
                    </a:lnTo>
                    <a:lnTo>
                      <a:pt x="3547" y="1865"/>
                    </a:lnTo>
                    <a:lnTo>
                      <a:pt x="3541" y="1860"/>
                    </a:lnTo>
                    <a:lnTo>
                      <a:pt x="3538" y="1854"/>
                    </a:lnTo>
                    <a:lnTo>
                      <a:pt x="3534" y="1849"/>
                    </a:lnTo>
                    <a:lnTo>
                      <a:pt x="3530" y="1844"/>
                    </a:lnTo>
                    <a:lnTo>
                      <a:pt x="3526" y="1839"/>
                    </a:lnTo>
                    <a:lnTo>
                      <a:pt x="3524" y="1834"/>
                    </a:lnTo>
                    <a:lnTo>
                      <a:pt x="3516" y="1820"/>
                    </a:lnTo>
                    <a:lnTo>
                      <a:pt x="3506" y="1803"/>
                    </a:lnTo>
                    <a:lnTo>
                      <a:pt x="3496" y="1786"/>
                    </a:lnTo>
                    <a:lnTo>
                      <a:pt x="3485" y="1765"/>
                    </a:lnTo>
                    <a:lnTo>
                      <a:pt x="3474" y="1744"/>
                    </a:lnTo>
                    <a:lnTo>
                      <a:pt x="3463" y="1723"/>
                    </a:lnTo>
                    <a:lnTo>
                      <a:pt x="3452" y="1701"/>
                    </a:lnTo>
                    <a:lnTo>
                      <a:pt x="3441" y="1677"/>
                    </a:lnTo>
                    <a:lnTo>
                      <a:pt x="3431" y="1655"/>
                    </a:lnTo>
                    <a:lnTo>
                      <a:pt x="3423" y="1633"/>
                    </a:lnTo>
                    <a:lnTo>
                      <a:pt x="3417" y="1612"/>
                    </a:lnTo>
                    <a:lnTo>
                      <a:pt x="3413" y="1592"/>
                    </a:lnTo>
                    <a:lnTo>
                      <a:pt x="3410" y="1573"/>
                    </a:lnTo>
                    <a:lnTo>
                      <a:pt x="3411" y="1556"/>
                    </a:lnTo>
                    <a:lnTo>
                      <a:pt x="3415" y="1541"/>
                    </a:lnTo>
                    <a:lnTo>
                      <a:pt x="3422" y="1528"/>
                    </a:lnTo>
                    <a:lnTo>
                      <a:pt x="3414" y="1522"/>
                    </a:lnTo>
                    <a:lnTo>
                      <a:pt x="3410" y="1512"/>
                    </a:lnTo>
                    <a:lnTo>
                      <a:pt x="3407" y="1500"/>
                    </a:lnTo>
                    <a:lnTo>
                      <a:pt x="3407" y="1486"/>
                    </a:lnTo>
                    <a:lnTo>
                      <a:pt x="3408" y="1472"/>
                    </a:lnTo>
                    <a:lnTo>
                      <a:pt x="3410" y="1455"/>
                    </a:lnTo>
                    <a:lnTo>
                      <a:pt x="3414" y="1439"/>
                    </a:lnTo>
                    <a:lnTo>
                      <a:pt x="3417" y="1421"/>
                    </a:lnTo>
                    <a:lnTo>
                      <a:pt x="3420" y="1404"/>
                    </a:lnTo>
                    <a:lnTo>
                      <a:pt x="3424" y="1387"/>
                    </a:lnTo>
                    <a:lnTo>
                      <a:pt x="3426" y="1370"/>
                    </a:lnTo>
                    <a:lnTo>
                      <a:pt x="3429" y="1353"/>
                    </a:lnTo>
                    <a:lnTo>
                      <a:pt x="3430" y="1338"/>
                    </a:lnTo>
                    <a:lnTo>
                      <a:pt x="3429" y="1324"/>
                    </a:lnTo>
                    <a:lnTo>
                      <a:pt x="3427" y="1312"/>
                    </a:lnTo>
                    <a:lnTo>
                      <a:pt x="3422" y="1301"/>
                    </a:lnTo>
                    <a:lnTo>
                      <a:pt x="3428" y="1297"/>
                    </a:lnTo>
                    <a:lnTo>
                      <a:pt x="3433" y="1291"/>
                    </a:lnTo>
                    <a:lnTo>
                      <a:pt x="3438" y="1284"/>
                    </a:lnTo>
                    <a:lnTo>
                      <a:pt x="3444" y="1275"/>
                    </a:lnTo>
                    <a:lnTo>
                      <a:pt x="3447" y="1267"/>
                    </a:lnTo>
                    <a:lnTo>
                      <a:pt x="3452" y="1257"/>
                    </a:lnTo>
                    <a:lnTo>
                      <a:pt x="3455" y="1247"/>
                    </a:lnTo>
                    <a:lnTo>
                      <a:pt x="3459" y="1236"/>
                    </a:lnTo>
                    <a:lnTo>
                      <a:pt x="3461" y="1226"/>
                    </a:lnTo>
                    <a:lnTo>
                      <a:pt x="3465" y="1215"/>
                    </a:lnTo>
                    <a:lnTo>
                      <a:pt x="3469" y="1205"/>
                    </a:lnTo>
                    <a:lnTo>
                      <a:pt x="3472" y="1194"/>
                    </a:lnTo>
                    <a:lnTo>
                      <a:pt x="3475" y="1185"/>
                    </a:lnTo>
                    <a:lnTo>
                      <a:pt x="3478" y="1176"/>
                    </a:lnTo>
                    <a:lnTo>
                      <a:pt x="3482" y="1168"/>
                    </a:lnTo>
                    <a:lnTo>
                      <a:pt x="3487" y="1161"/>
                    </a:lnTo>
                    <a:lnTo>
                      <a:pt x="3490" y="1157"/>
                    </a:lnTo>
                    <a:lnTo>
                      <a:pt x="3494" y="1151"/>
                    </a:lnTo>
                    <a:lnTo>
                      <a:pt x="3500" y="1146"/>
                    </a:lnTo>
                    <a:lnTo>
                      <a:pt x="3506" y="1140"/>
                    </a:lnTo>
                    <a:lnTo>
                      <a:pt x="3512" y="1134"/>
                    </a:lnTo>
                    <a:lnTo>
                      <a:pt x="3519" y="1128"/>
                    </a:lnTo>
                    <a:lnTo>
                      <a:pt x="3527" y="1122"/>
                    </a:lnTo>
                    <a:lnTo>
                      <a:pt x="3534" y="1115"/>
                    </a:lnTo>
                    <a:lnTo>
                      <a:pt x="3540" y="1109"/>
                    </a:lnTo>
                    <a:lnTo>
                      <a:pt x="3548" y="1103"/>
                    </a:lnTo>
                    <a:lnTo>
                      <a:pt x="3553" y="1097"/>
                    </a:lnTo>
                    <a:lnTo>
                      <a:pt x="3561" y="1090"/>
                    </a:lnTo>
                    <a:lnTo>
                      <a:pt x="3566" y="1084"/>
                    </a:lnTo>
                    <a:lnTo>
                      <a:pt x="3571" y="1078"/>
                    </a:lnTo>
                    <a:lnTo>
                      <a:pt x="3575" y="1072"/>
                    </a:lnTo>
                    <a:lnTo>
                      <a:pt x="3579" y="1065"/>
                    </a:lnTo>
                    <a:lnTo>
                      <a:pt x="3582" y="1057"/>
                    </a:lnTo>
                    <a:lnTo>
                      <a:pt x="3585" y="1046"/>
                    </a:lnTo>
                    <a:lnTo>
                      <a:pt x="3588" y="1035"/>
                    </a:lnTo>
                    <a:lnTo>
                      <a:pt x="3592" y="1022"/>
                    </a:lnTo>
                    <a:lnTo>
                      <a:pt x="3594" y="1009"/>
                    </a:lnTo>
                    <a:lnTo>
                      <a:pt x="3597" y="996"/>
                    </a:lnTo>
                    <a:lnTo>
                      <a:pt x="3598" y="981"/>
                    </a:lnTo>
                    <a:lnTo>
                      <a:pt x="3600" y="966"/>
                    </a:lnTo>
                    <a:lnTo>
                      <a:pt x="3600" y="953"/>
                    </a:lnTo>
                    <a:lnTo>
                      <a:pt x="3601" y="938"/>
                    </a:lnTo>
                    <a:lnTo>
                      <a:pt x="3601" y="925"/>
                    </a:lnTo>
                    <a:lnTo>
                      <a:pt x="3602" y="910"/>
                    </a:lnTo>
                    <a:lnTo>
                      <a:pt x="3600" y="898"/>
                    </a:lnTo>
                    <a:lnTo>
                      <a:pt x="3600" y="886"/>
                    </a:lnTo>
                    <a:lnTo>
                      <a:pt x="3599" y="875"/>
                    </a:lnTo>
                    <a:lnTo>
                      <a:pt x="3598" y="864"/>
                    </a:lnTo>
                    <a:lnTo>
                      <a:pt x="3597" y="859"/>
                    </a:lnTo>
                    <a:lnTo>
                      <a:pt x="3595" y="853"/>
                    </a:lnTo>
                    <a:lnTo>
                      <a:pt x="3591" y="845"/>
                    </a:lnTo>
                    <a:lnTo>
                      <a:pt x="3589" y="838"/>
                    </a:lnTo>
                    <a:lnTo>
                      <a:pt x="3586" y="831"/>
                    </a:lnTo>
                    <a:lnTo>
                      <a:pt x="3582" y="822"/>
                    </a:lnTo>
                    <a:lnTo>
                      <a:pt x="3579" y="815"/>
                    </a:lnTo>
                    <a:lnTo>
                      <a:pt x="3575" y="805"/>
                    </a:lnTo>
                    <a:lnTo>
                      <a:pt x="3570" y="798"/>
                    </a:lnTo>
                    <a:lnTo>
                      <a:pt x="3566" y="791"/>
                    </a:lnTo>
                    <a:lnTo>
                      <a:pt x="3562" y="784"/>
                    </a:lnTo>
                    <a:lnTo>
                      <a:pt x="3558" y="776"/>
                    </a:lnTo>
                    <a:lnTo>
                      <a:pt x="3553" y="769"/>
                    </a:lnTo>
                    <a:lnTo>
                      <a:pt x="3549" y="762"/>
                    </a:lnTo>
                    <a:lnTo>
                      <a:pt x="3546" y="757"/>
                    </a:lnTo>
                    <a:lnTo>
                      <a:pt x="3543" y="751"/>
                    </a:lnTo>
                    <a:lnTo>
                      <a:pt x="3537" y="745"/>
                    </a:lnTo>
                    <a:lnTo>
                      <a:pt x="3532" y="740"/>
                    </a:lnTo>
                    <a:lnTo>
                      <a:pt x="3526" y="734"/>
                    </a:lnTo>
                    <a:lnTo>
                      <a:pt x="3520" y="727"/>
                    </a:lnTo>
                    <a:lnTo>
                      <a:pt x="3513" y="721"/>
                    </a:lnTo>
                    <a:lnTo>
                      <a:pt x="3505" y="714"/>
                    </a:lnTo>
                    <a:lnTo>
                      <a:pt x="3498" y="707"/>
                    </a:lnTo>
                    <a:lnTo>
                      <a:pt x="3491" y="699"/>
                    </a:lnTo>
                    <a:lnTo>
                      <a:pt x="3482" y="694"/>
                    </a:lnTo>
                    <a:lnTo>
                      <a:pt x="3475" y="686"/>
                    </a:lnTo>
                    <a:lnTo>
                      <a:pt x="3467" y="679"/>
                    </a:lnTo>
                    <a:lnTo>
                      <a:pt x="3461" y="672"/>
                    </a:lnTo>
                    <a:lnTo>
                      <a:pt x="3454" y="666"/>
                    </a:lnTo>
                    <a:lnTo>
                      <a:pt x="3449" y="659"/>
                    </a:lnTo>
                    <a:lnTo>
                      <a:pt x="3444" y="654"/>
                    </a:lnTo>
                    <a:lnTo>
                      <a:pt x="3441" y="646"/>
                    </a:lnTo>
                    <a:lnTo>
                      <a:pt x="3436" y="637"/>
                    </a:lnTo>
                    <a:lnTo>
                      <a:pt x="3430" y="627"/>
                    </a:lnTo>
                    <a:lnTo>
                      <a:pt x="3425" y="614"/>
                    </a:lnTo>
                    <a:lnTo>
                      <a:pt x="3420" y="601"/>
                    </a:lnTo>
                    <a:lnTo>
                      <a:pt x="3415" y="588"/>
                    </a:lnTo>
                    <a:lnTo>
                      <a:pt x="3411" y="574"/>
                    </a:lnTo>
                    <a:lnTo>
                      <a:pt x="3406" y="559"/>
                    </a:lnTo>
                    <a:lnTo>
                      <a:pt x="3403" y="543"/>
                    </a:lnTo>
                    <a:lnTo>
                      <a:pt x="3398" y="529"/>
                    </a:lnTo>
                    <a:lnTo>
                      <a:pt x="3395" y="514"/>
                    </a:lnTo>
                    <a:lnTo>
                      <a:pt x="3392" y="500"/>
                    </a:lnTo>
                    <a:lnTo>
                      <a:pt x="3390" y="486"/>
                    </a:lnTo>
                    <a:lnTo>
                      <a:pt x="3387" y="473"/>
                    </a:lnTo>
                    <a:lnTo>
                      <a:pt x="3385" y="459"/>
                    </a:lnTo>
                    <a:lnTo>
                      <a:pt x="3385" y="448"/>
                    </a:lnTo>
                    <a:lnTo>
                      <a:pt x="3385" y="436"/>
                    </a:lnTo>
                    <a:lnTo>
                      <a:pt x="3385" y="426"/>
                    </a:lnTo>
                    <a:lnTo>
                      <a:pt x="3385" y="415"/>
                    </a:lnTo>
                    <a:lnTo>
                      <a:pt x="3387" y="403"/>
                    </a:lnTo>
                    <a:lnTo>
                      <a:pt x="3391" y="389"/>
                    </a:lnTo>
                    <a:lnTo>
                      <a:pt x="3393" y="376"/>
                    </a:lnTo>
                    <a:lnTo>
                      <a:pt x="3396" y="361"/>
                    </a:lnTo>
                    <a:lnTo>
                      <a:pt x="3400" y="346"/>
                    </a:lnTo>
                    <a:lnTo>
                      <a:pt x="3405" y="330"/>
                    </a:lnTo>
                    <a:lnTo>
                      <a:pt x="3409" y="316"/>
                    </a:lnTo>
                    <a:lnTo>
                      <a:pt x="3414" y="301"/>
                    </a:lnTo>
                    <a:lnTo>
                      <a:pt x="3417" y="288"/>
                    </a:lnTo>
                    <a:lnTo>
                      <a:pt x="3423" y="274"/>
                    </a:lnTo>
                    <a:lnTo>
                      <a:pt x="3427" y="261"/>
                    </a:lnTo>
                    <a:lnTo>
                      <a:pt x="3432" y="249"/>
                    </a:lnTo>
                    <a:lnTo>
                      <a:pt x="3436" y="238"/>
                    </a:lnTo>
                    <a:lnTo>
                      <a:pt x="3441" y="227"/>
                    </a:lnTo>
                    <a:lnTo>
                      <a:pt x="3443" y="222"/>
                    </a:lnTo>
                    <a:lnTo>
                      <a:pt x="3446" y="215"/>
                    </a:lnTo>
                    <a:lnTo>
                      <a:pt x="3449" y="209"/>
                    </a:lnTo>
                    <a:lnTo>
                      <a:pt x="3452" y="202"/>
                    </a:lnTo>
                    <a:lnTo>
                      <a:pt x="3456" y="194"/>
                    </a:lnTo>
                    <a:lnTo>
                      <a:pt x="3459" y="187"/>
                    </a:lnTo>
                    <a:lnTo>
                      <a:pt x="3463" y="179"/>
                    </a:lnTo>
                    <a:lnTo>
                      <a:pt x="3468" y="171"/>
                    </a:lnTo>
                    <a:lnTo>
                      <a:pt x="3472" y="164"/>
                    </a:lnTo>
                    <a:lnTo>
                      <a:pt x="3477" y="156"/>
                    </a:lnTo>
                    <a:lnTo>
                      <a:pt x="3480" y="150"/>
                    </a:lnTo>
                    <a:lnTo>
                      <a:pt x="3486" y="142"/>
                    </a:lnTo>
                    <a:lnTo>
                      <a:pt x="3490" y="137"/>
                    </a:lnTo>
                    <a:lnTo>
                      <a:pt x="3495" y="131"/>
                    </a:lnTo>
                    <a:lnTo>
                      <a:pt x="3499" y="126"/>
                    </a:lnTo>
                    <a:lnTo>
                      <a:pt x="3505" y="121"/>
                    </a:lnTo>
                    <a:lnTo>
                      <a:pt x="3513" y="117"/>
                    </a:lnTo>
                    <a:lnTo>
                      <a:pt x="3524" y="112"/>
                    </a:lnTo>
                    <a:lnTo>
                      <a:pt x="3535" y="107"/>
                    </a:lnTo>
                    <a:lnTo>
                      <a:pt x="3549" y="102"/>
                    </a:lnTo>
                    <a:lnTo>
                      <a:pt x="3562" y="98"/>
                    </a:lnTo>
                    <a:lnTo>
                      <a:pt x="3577" y="94"/>
                    </a:lnTo>
                    <a:lnTo>
                      <a:pt x="3591" y="90"/>
                    </a:lnTo>
                    <a:lnTo>
                      <a:pt x="3608" y="86"/>
                    </a:lnTo>
                    <a:lnTo>
                      <a:pt x="3622" y="84"/>
                    </a:lnTo>
                    <a:lnTo>
                      <a:pt x="3637" y="81"/>
                    </a:lnTo>
                    <a:lnTo>
                      <a:pt x="3652" y="79"/>
                    </a:lnTo>
                    <a:lnTo>
                      <a:pt x="3667" y="76"/>
                    </a:lnTo>
                    <a:lnTo>
                      <a:pt x="3680" y="74"/>
                    </a:lnTo>
                    <a:lnTo>
                      <a:pt x="3694" y="72"/>
                    </a:lnTo>
                    <a:lnTo>
                      <a:pt x="3706" y="71"/>
                    </a:lnTo>
                    <a:lnTo>
                      <a:pt x="3717" y="70"/>
                    </a:lnTo>
                    <a:lnTo>
                      <a:pt x="3741" y="69"/>
                    </a:lnTo>
                    <a:lnTo>
                      <a:pt x="3768" y="69"/>
                    </a:lnTo>
                    <a:lnTo>
                      <a:pt x="3797" y="70"/>
                    </a:lnTo>
                    <a:lnTo>
                      <a:pt x="3829" y="70"/>
                    </a:lnTo>
                    <a:lnTo>
                      <a:pt x="3862" y="73"/>
                    </a:lnTo>
                    <a:lnTo>
                      <a:pt x="3895" y="76"/>
                    </a:lnTo>
                    <a:lnTo>
                      <a:pt x="3930" y="79"/>
                    </a:lnTo>
                    <a:lnTo>
                      <a:pt x="3966" y="82"/>
                    </a:lnTo>
                    <a:lnTo>
                      <a:pt x="4000" y="86"/>
                    </a:lnTo>
                    <a:lnTo>
                      <a:pt x="4035" y="90"/>
                    </a:lnTo>
                    <a:lnTo>
                      <a:pt x="4068" y="93"/>
                    </a:lnTo>
                    <a:lnTo>
                      <a:pt x="4102" y="97"/>
                    </a:lnTo>
                    <a:lnTo>
                      <a:pt x="4133" y="101"/>
                    </a:lnTo>
                    <a:lnTo>
                      <a:pt x="4163" y="103"/>
                    </a:lnTo>
                    <a:lnTo>
                      <a:pt x="4189" y="105"/>
                    </a:lnTo>
                    <a:lnTo>
                      <a:pt x="4215" y="105"/>
                    </a:lnTo>
                    <a:lnTo>
                      <a:pt x="4225" y="107"/>
                    </a:lnTo>
                    <a:lnTo>
                      <a:pt x="4237" y="107"/>
                    </a:lnTo>
                    <a:lnTo>
                      <a:pt x="4250" y="107"/>
                    </a:lnTo>
                    <a:lnTo>
                      <a:pt x="4265" y="107"/>
                    </a:lnTo>
                    <a:lnTo>
                      <a:pt x="4279" y="107"/>
                    </a:lnTo>
                    <a:lnTo>
                      <a:pt x="4294" y="107"/>
                    </a:lnTo>
                    <a:lnTo>
                      <a:pt x="4309" y="107"/>
                    </a:lnTo>
                    <a:lnTo>
                      <a:pt x="4325" y="107"/>
                    </a:lnTo>
                    <a:lnTo>
                      <a:pt x="4340" y="107"/>
                    </a:lnTo>
                    <a:lnTo>
                      <a:pt x="4356" y="107"/>
                    </a:lnTo>
                    <a:lnTo>
                      <a:pt x="4370" y="107"/>
                    </a:lnTo>
                    <a:lnTo>
                      <a:pt x="4386" y="107"/>
                    </a:lnTo>
                    <a:lnTo>
                      <a:pt x="4399" y="107"/>
                    </a:lnTo>
                    <a:lnTo>
                      <a:pt x="4413" y="107"/>
                    </a:lnTo>
                    <a:lnTo>
                      <a:pt x="4424" y="107"/>
                    </a:lnTo>
                    <a:lnTo>
                      <a:pt x="4436" y="105"/>
                    </a:lnTo>
                    <a:lnTo>
                      <a:pt x="4453" y="105"/>
                    </a:lnTo>
                    <a:lnTo>
                      <a:pt x="4474" y="104"/>
                    </a:lnTo>
                    <a:lnTo>
                      <a:pt x="4496" y="103"/>
                    </a:lnTo>
                    <a:lnTo>
                      <a:pt x="4519" y="101"/>
                    </a:lnTo>
                    <a:lnTo>
                      <a:pt x="4543" y="99"/>
                    </a:lnTo>
                    <a:lnTo>
                      <a:pt x="4569" y="97"/>
                    </a:lnTo>
                    <a:lnTo>
                      <a:pt x="4595" y="96"/>
                    </a:lnTo>
                    <a:lnTo>
                      <a:pt x="4621" y="93"/>
                    </a:lnTo>
                    <a:lnTo>
                      <a:pt x="4646" y="91"/>
                    </a:lnTo>
                    <a:lnTo>
                      <a:pt x="4672" y="88"/>
                    </a:lnTo>
                    <a:lnTo>
                      <a:pt x="4696" y="87"/>
                    </a:lnTo>
                    <a:lnTo>
                      <a:pt x="4722" y="83"/>
                    </a:lnTo>
                    <a:lnTo>
                      <a:pt x="4744" y="81"/>
                    </a:lnTo>
                    <a:lnTo>
                      <a:pt x="4766" y="77"/>
                    </a:lnTo>
                    <a:lnTo>
                      <a:pt x="4786" y="73"/>
                    </a:lnTo>
                    <a:lnTo>
                      <a:pt x="4805" y="70"/>
                    </a:lnTo>
                    <a:lnTo>
                      <a:pt x="4813" y="68"/>
                    </a:lnTo>
                    <a:lnTo>
                      <a:pt x="4823" y="65"/>
                    </a:lnTo>
                    <a:lnTo>
                      <a:pt x="4834" y="61"/>
                    </a:lnTo>
                    <a:lnTo>
                      <a:pt x="4846" y="58"/>
                    </a:lnTo>
                    <a:lnTo>
                      <a:pt x="4858" y="54"/>
                    </a:lnTo>
                    <a:lnTo>
                      <a:pt x="4871" y="49"/>
                    </a:lnTo>
                    <a:lnTo>
                      <a:pt x="4883" y="45"/>
                    </a:lnTo>
                    <a:lnTo>
                      <a:pt x="4896" y="39"/>
                    </a:lnTo>
                    <a:lnTo>
                      <a:pt x="4908" y="35"/>
                    </a:lnTo>
                    <a:lnTo>
                      <a:pt x="4921" y="30"/>
                    </a:lnTo>
                    <a:lnTo>
                      <a:pt x="4933" y="26"/>
                    </a:lnTo>
                    <a:lnTo>
                      <a:pt x="4946" y="21"/>
                    </a:lnTo>
                    <a:lnTo>
                      <a:pt x="4957" y="18"/>
                    </a:lnTo>
                    <a:lnTo>
                      <a:pt x="4968" y="14"/>
                    </a:lnTo>
                    <a:lnTo>
                      <a:pt x="4978" y="11"/>
                    </a:lnTo>
                    <a:lnTo>
                      <a:pt x="4989" y="9"/>
                    </a:lnTo>
                    <a:lnTo>
                      <a:pt x="4998" y="9"/>
                    </a:lnTo>
                    <a:lnTo>
                      <a:pt x="5009" y="7"/>
                    </a:lnTo>
                    <a:lnTo>
                      <a:pt x="5021" y="5"/>
                    </a:lnTo>
                    <a:lnTo>
                      <a:pt x="5034" y="4"/>
                    </a:lnTo>
                    <a:lnTo>
                      <a:pt x="5047" y="4"/>
                    </a:lnTo>
                    <a:lnTo>
                      <a:pt x="5061" y="2"/>
                    </a:lnTo>
                    <a:lnTo>
                      <a:pt x="5075" y="2"/>
                    </a:lnTo>
                    <a:lnTo>
                      <a:pt x="5090" y="0"/>
                    </a:lnTo>
                    <a:lnTo>
                      <a:pt x="5103" y="0"/>
                    </a:lnTo>
                    <a:lnTo>
                      <a:pt x="5117" y="0"/>
                    </a:lnTo>
                    <a:lnTo>
                      <a:pt x="5131" y="0"/>
                    </a:lnTo>
                    <a:lnTo>
                      <a:pt x="5146" y="0"/>
                    </a:lnTo>
                    <a:lnTo>
                      <a:pt x="5158" y="0"/>
                    </a:lnTo>
                    <a:lnTo>
                      <a:pt x="5170" y="0"/>
                    </a:lnTo>
                    <a:lnTo>
                      <a:pt x="5181" y="0"/>
                    </a:lnTo>
                    <a:lnTo>
                      <a:pt x="5192" y="0"/>
                    </a:lnTo>
                    <a:lnTo>
                      <a:pt x="5207" y="2"/>
                    </a:lnTo>
                    <a:lnTo>
                      <a:pt x="5224" y="2"/>
                    </a:lnTo>
                    <a:lnTo>
                      <a:pt x="5243" y="2"/>
                    </a:lnTo>
                    <a:lnTo>
                      <a:pt x="5263" y="2"/>
                    </a:lnTo>
                    <a:lnTo>
                      <a:pt x="5283" y="4"/>
                    </a:lnTo>
                    <a:lnTo>
                      <a:pt x="5304" y="5"/>
                    </a:lnTo>
                    <a:lnTo>
                      <a:pt x="5326" y="7"/>
                    </a:lnTo>
                    <a:lnTo>
                      <a:pt x="5349" y="7"/>
                    </a:lnTo>
                    <a:lnTo>
                      <a:pt x="5370" y="9"/>
                    </a:lnTo>
                    <a:lnTo>
                      <a:pt x="5392" y="10"/>
                    </a:lnTo>
                    <a:lnTo>
                      <a:pt x="5413" y="13"/>
                    </a:lnTo>
                    <a:lnTo>
                      <a:pt x="5435" y="14"/>
                    </a:lnTo>
                    <a:lnTo>
                      <a:pt x="5453" y="18"/>
                    </a:lnTo>
                    <a:lnTo>
                      <a:pt x="5472" y="20"/>
                    </a:lnTo>
                    <a:lnTo>
                      <a:pt x="5489" y="24"/>
                    </a:lnTo>
                    <a:lnTo>
                      <a:pt x="5505" y="26"/>
                    </a:lnTo>
                    <a:lnTo>
                      <a:pt x="5509" y="29"/>
                    </a:lnTo>
                    <a:lnTo>
                      <a:pt x="5516" y="31"/>
                    </a:lnTo>
                    <a:lnTo>
                      <a:pt x="5523" y="33"/>
                    </a:lnTo>
                    <a:lnTo>
                      <a:pt x="5531" y="35"/>
                    </a:lnTo>
                    <a:lnTo>
                      <a:pt x="5538" y="38"/>
                    </a:lnTo>
                    <a:lnTo>
                      <a:pt x="5547" y="41"/>
                    </a:lnTo>
                    <a:lnTo>
                      <a:pt x="5555" y="45"/>
                    </a:lnTo>
                    <a:lnTo>
                      <a:pt x="5564" y="47"/>
                    </a:lnTo>
                    <a:lnTo>
                      <a:pt x="5571" y="51"/>
                    </a:lnTo>
                    <a:lnTo>
                      <a:pt x="5579" y="55"/>
                    </a:lnTo>
                    <a:lnTo>
                      <a:pt x="5587" y="59"/>
                    </a:lnTo>
                    <a:lnTo>
                      <a:pt x="5594" y="62"/>
                    </a:lnTo>
                    <a:lnTo>
                      <a:pt x="5600" y="67"/>
                    </a:lnTo>
                    <a:lnTo>
                      <a:pt x="5607" y="71"/>
                    </a:lnTo>
                    <a:lnTo>
                      <a:pt x="5611" y="74"/>
                    </a:lnTo>
                    <a:lnTo>
                      <a:pt x="5616" y="78"/>
                    </a:lnTo>
                    <a:lnTo>
                      <a:pt x="5618" y="83"/>
                    </a:lnTo>
                    <a:lnTo>
                      <a:pt x="5619" y="87"/>
                    </a:lnTo>
                    <a:lnTo>
                      <a:pt x="5621" y="92"/>
                    </a:lnTo>
                    <a:lnTo>
                      <a:pt x="5623" y="97"/>
                    </a:lnTo>
                    <a:lnTo>
                      <a:pt x="5624" y="105"/>
                    </a:lnTo>
                    <a:lnTo>
                      <a:pt x="5626" y="110"/>
                    </a:lnTo>
                    <a:lnTo>
                      <a:pt x="5628" y="118"/>
                    </a:lnTo>
                    <a:lnTo>
                      <a:pt x="5629" y="123"/>
                    </a:lnTo>
                    <a:lnTo>
                      <a:pt x="5629" y="131"/>
                    </a:lnTo>
                    <a:lnTo>
                      <a:pt x="5630" y="137"/>
                    </a:lnTo>
                    <a:lnTo>
                      <a:pt x="5630" y="142"/>
                    </a:lnTo>
                    <a:lnTo>
                      <a:pt x="5632" y="147"/>
                    </a:lnTo>
                    <a:lnTo>
                      <a:pt x="5632" y="152"/>
                    </a:lnTo>
                    <a:lnTo>
                      <a:pt x="5633" y="154"/>
                    </a:lnTo>
                    <a:lnTo>
                      <a:pt x="5633" y="156"/>
                    </a:lnTo>
                    <a:lnTo>
                      <a:pt x="5634" y="156"/>
                    </a:lnTo>
                    <a:lnTo>
                      <a:pt x="5633" y="2760"/>
                    </a:lnTo>
                  </a:path>
                </a:pathLst>
              </a:custGeom>
              <a:gradFill rotWithShape="0">
                <a:gsLst>
                  <a:gs pos="0">
                    <a:srgbClr val="75D3F1"/>
                  </a:gs>
                  <a:gs pos="100000">
                    <a:srgbClr val="548DC6"/>
                  </a:gs>
                </a:gsLst>
                <a:lin ang="5400000" scaled="1"/>
              </a:gradFill>
              <a:ln w="18669">
                <a:noFill/>
                <a:round/>
                <a:headEnd/>
                <a:tailEnd/>
              </a:ln>
            </p:spPr>
            <p:txBody>
              <a:bodyPr/>
              <a:lstStyle/>
              <a:p>
                <a:endParaRPr lang="zh-TW" altLang="en-US"/>
              </a:p>
            </p:txBody>
          </p:sp>
          <p:sp>
            <p:nvSpPr>
              <p:cNvPr id="205880" name="Text Box 19"/>
              <p:cNvSpPr txBox="1">
                <a:spLocks noChangeArrowheads="1"/>
              </p:cNvSpPr>
              <p:nvPr/>
            </p:nvSpPr>
            <p:spPr bwMode="auto">
              <a:xfrm>
                <a:off x="121" y="3395"/>
                <a:ext cx="731" cy="269"/>
              </a:xfrm>
              <a:prstGeom prst="rect">
                <a:avLst/>
              </a:prstGeom>
              <a:noFill/>
              <a:ln w="9525">
                <a:noFill/>
                <a:miter lim="800000"/>
                <a:headEnd/>
                <a:tailEnd/>
              </a:ln>
            </p:spPr>
            <p:txBody>
              <a:bodyPr lIns="0" tIns="0" rIns="0" bIns="0"/>
              <a:lstStyle/>
              <a:p>
                <a:pPr algn="ctr" defTabSz="447675">
                  <a:buClr>
                    <a:srgbClr val="FFFFFF"/>
                  </a:buClr>
                  <a:buSzPct val="90000"/>
                  <a:buFont typeface="Monotype Sorts" pitchFamily="2" charset="2"/>
                  <a:buNone/>
                </a:pPr>
                <a:r>
                  <a:rPr kumimoji="0" lang="en-US" altLang="zh-TW" sz="1400" b="1">
                    <a:solidFill>
                      <a:schemeClr val="bg1"/>
                    </a:solidFill>
                    <a:ea typeface="標楷體" pitchFamily="65" charset="-120"/>
                  </a:rPr>
                  <a:t>Current</a:t>
                </a:r>
                <a:br>
                  <a:rPr kumimoji="0" lang="en-US" altLang="zh-TW" sz="1400" b="1">
                    <a:solidFill>
                      <a:schemeClr val="bg1"/>
                    </a:solidFill>
                    <a:ea typeface="標楷體" pitchFamily="65" charset="-120"/>
                  </a:rPr>
                </a:br>
                <a:r>
                  <a:rPr kumimoji="0" lang="en-US" altLang="zh-TW" sz="1400" b="1">
                    <a:solidFill>
                      <a:schemeClr val="bg1"/>
                    </a:solidFill>
                    <a:ea typeface="標楷體" pitchFamily="65" charset="-120"/>
                  </a:rPr>
                  <a:t>State</a:t>
                </a:r>
              </a:p>
            </p:txBody>
          </p:sp>
          <p:sp>
            <p:nvSpPr>
              <p:cNvPr id="205881" name="Text Box 20"/>
              <p:cNvSpPr txBox="1">
                <a:spLocks noChangeArrowheads="1"/>
              </p:cNvSpPr>
              <p:nvPr/>
            </p:nvSpPr>
            <p:spPr bwMode="auto">
              <a:xfrm>
                <a:off x="3984" y="3343"/>
                <a:ext cx="572" cy="349"/>
              </a:xfrm>
              <a:prstGeom prst="rect">
                <a:avLst/>
              </a:prstGeom>
              <a:noFill/>
              <a:ln w="9525">
                <a:noFill/>
                <a:miter lim="800000"/>
                <a:headEnd/>
                <a:tailEnd/>
              </a:ln>
            </p:spPr>
            <p:txBody>
              <a:bodyPr lIns="0" tIns="0" rIns="0" bIns="0"/>
              <a:lstStyle/>
              <a:p>
                <a:pPr algn="ctr" defTabSz="447675">
                  <a:buClr>
                    <a:srgbClr val="FFFFFF"/>
                  </a:buClr>
                  <a:buSzPct val="90000"/>
                  <a:buFont typeface="Monotype Sorts" pitchFamily="2" charset="2"/>
                  <a:buNone/>
                </a:pPr>
                <a:r>
                  <a:rPr kumimoji="0" lang="en-US" altLang="zh-TW" sz="1400" b="1">
                    <a:solidFill>
                      <a:schemeClr val="bg1"/>
                    </a:solidFill>
                    <a:ea typeface="標楷體" pitchFamily="65" charset="-120"/>
                  </a:rPr>
                  <a:t>Future</a:t>
                </a:r>
                <a:br>
                  <a:rPr kumimoji="0" lang="en-US" altLang="zh-TW" sz="1400" b="1">
                    <a:solidFill>
                      <a:schemeClr val="bg1"/>
                    </a:solidFill>
                    <a:ea typeface="標楷體" pitchFamily="65" charset="-120"/>
                  </a:rPr>
                </a:br>
                <a:r>
                  <a:rPr kumimoji="0" lang="en-US" altLang="zh-TW" sz="1400" b="1">
                    <a:solidFill>
                      <a:schemeClr val="bg1"/>
                    </a:solidFill>
                    <a:ea typeface="標楷體" pitchFamily="65" charset="-120"/>
                  </a:rPr>
                  <a:t>State</a:t>
                </a:r>
              </a:p>
            </p:txBody>
          </p:sp>
          <p:sp>
            <p:nvSpPr>
              <p:cNvPr id="205882" name="Freeform 21"/>
              <p:cNvSpPr>
                <a:spLocks/>
              </p:cNvSpPr>
              <p:nvPr/>
            </p:nvSpPr>
            <p:spPr bwMode="auto">
              <a:xfrm rot="-600000">
                <a:off x="1468" y="2762"/>
                <a:ext cx="1965" cy="451"/>
              </a:xfrm>
              <a:custGeom>
                <a:avLst/>
                <a:gdLst>
                  <a:gd name="T0" fmla="*/ 0 w 4275"/>
                  <a:gd name="T1" fmla="*/ 16 h 1251"/>
                  <a:gd name="T2" fmla="*/ 12 w 4275"/>
                  <a:gd name="T3" fmla="*/ 17 h 1251"/>
                  <a:gd name="T4" fmla="*/ 25 w 4275"/>
                  <a:gd name="T5" fmla="*/ 19 h 1251"/>
                  <a:gd name="T6" fmla="*/ 38 w 4275"/>
                  <a:gd name="T7" fmla="*/ 20 h 1251"/>
                  <a:gd name="T8" fmla="*/ 51 w 4275"/>
                  <a:gd name="T9" fmla="*/ 21 h 1251"/>
                  <a:gd name="T10" fmla="*/ 63 w 4275"/>
                  <a:gd name="T11" fmla="*/ 21 h 1251"/>
                  <a:gd name="T12" fmla="*/ 70 w 4275"/>
                  <a:gd name="T13" fmla="*/ 21 h 1251"/>
                  <a:gd name="T14" fmla="*/ 77 w 4275"/>
                  <a:gd name="T15" fmla="*/ 21 h 1251"/>
                  <a:gd name="T16" fmla="*/ 89 w 4275"/>
                  <a:gd name="T17" fmla="*/ 21 h 1251"/>
                  <a:gd name="T18" fmla="*/ 102 w 4275"/>
                  <a:gd name="T19" fmla="*/ 20 h 1251"/>
                  <a:gd name="T20" fmla="*/ 114 w 4275"/>
                  <a:gd name="T21" fmla="*/ 19 h 1251"/>
                  <a:gd name="T22" fmla="*/ 127 w 4275"/>
                  <a:gd name="T23" fmla="*/ 17 h 1251"/>
                  <a:gd name="T24" fmla="*/ 139 w 4275"/>
                  <a:gd name="T25" fmla="*/ 15 h 1251"/>
                  <a:gd name="T26" fmla="*/ 150 w 4275"/>
                  <a:gd name="T27" fmla="*/ 13 h 1251"/>
                  <a:gd name="T28" fmla="*/ 161 w 4275"/>
                  <a:gd name="T29" fmla="*/ 10 h 1251"/>
                  <a:gd name="T30" fmla="*/ 172 w 4275"/>
                  <a:gd name="T31" fmla="*/ 7 h 1251"/>
                  <a:gd name="T32" fmla="*/ 182 w 4275"/>
                  <a:gd name="T33" fmla="*/ 4 h 1251"/>
                  <a:gd name="T34" fmla="*/ 191 w 4275"/>
                  <a:gd name="T35" fmla="*/ 0 h 12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75"/>
                  <a:gd name="T55" fmla="*/ 0 h 1251"/>
                  <a:gd name="T56" fmla="*/ 4275 w 4275"/>
                  <a:gd name="T57" fmla="*/ 1251 h 12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75" h="1251">
                    <a:moveTo>
                      <a:pt x="0" y="907"/>
                    </a:moveTo>
                    <a:lnTo>
                      <a:pt x="276" y="1022"/>
                    </a:lnTo>
                    <a:lnTo>
                      <a:pt x="560" y="1116"/>
                    </a:lnTo>
                    <a:lnTo>
                      <a:pt x="847" y="1183"/>
                    </a:lnTo>
                    <a:lnTo>
                      <a:pt x="1136" y="1228"/>
                    </a:lnTo>
                    <a:lnTo>
                      <a:pt x="1425" y="1249"/>
                    </a:lnTo>
                    <a:lnTo>
                      <a:pt x="1570" y="1251"/>
                    </a:lnTo>
                    <a:lnTo>
                      <a:pt x="1716" y="1249"/>
                    </a:lnTo>
                    <a:lnTo>
                      <a:pt x="2002" y="1223"/>
                    </a:lnTo>
                    <a:lnTo>
                      <a:pt x="2289" y="1174"/>
                    </a:lnTo>
                    <a:lnTo>
                      <a:pt x="2568" y="1106"/>
                    </a:lnTo>
                    <a:lnTo>
                      <a:pt x="2842" y="1011"/>
                    </a:lnTo>
                    <a:lnTo>
                      <a:pt x="3107" y="897"/>
                    </a:lnTo>
                    <a:lnTo>
                      <a:pt x="3365" y="759"/>
                    </a:lnTo>
                    <a:lnTo>
                      <a:pt x="3610" y="602"/>
                    </a:lnTo>
                    <a:lnTo>
                      <a:pt x="3846" y="422"/>
                    </a:lnTo>
                    <a:lnTo>
                      <a:pt x="4067" y="223"/>
                    </a:lnTo>
                    <a:lnTo>
                      <a:pt x="4275" y="0"/>
                    </a:lnTo>
                  </a:path>
                </a:pathLst>
              </a:custGeom>
              <a:noFill/>
              <a:ln w="38100">
                <a:solidFill>
                  <a:schemeClr val="hlink"/>
                </a:solidFill>
                <a:round/>
                <a:headEnd/>
                <a:tailEnd/>
              </a:ln>
            </p:spPr>
            <p:txBody>
              <a:bodyPr/>
              <a:lstStyle/>
              <a:p>
                <a:endParaRPr lang="zh-TW" altLang="en-US"/>
              </a:p>
            </p:txBody>
          </p:sp>
          <p:sp>
            <p:nvSpPr>
              <p:cNvPr id="205883" name="Freeform 22"/>
              <p:cNvSpPr>
                <a:spLocks/>
              </p:cNvSpPr>
              <p:nvPr/>
            </p:nvSpPr>
            <p:spPr bwMode="auto">
              <a:xfrm rot="-600000">
                <a:off x="1531" y="2886"/>
                <a:ext cx="1964" cy="450"/>
              </a:xfrm>
              <a:custGeom>
                <a:avLst/>
                <a:gdLst>
                  <a:gd name="T0" fmla="*/ 0 w 4275"/>
                  <a:gd name="T1" fmla="*/ 15 h 1252"/>
                  <a:gd name="T2" fmla="*/ 12 w 4275"/>
                  <a:gd name="T3" fmla="*/ 17 h 1252"/>
                  <a:gd name="T4" fmla="*/ 25 w 4275"/>
                  <a:gd name="T5" fmla="*/ 19 h 1252"/>
                  <a:gd name="T6" fmla="*/ 38 w 4275"/>
                  <a:gd name="T7" fmla="*/ 20 h 1252"/>
                  <a:gd name="T8" fmla="*/ 51 w 4275"/>
                  <a:gd name="T9" fmla="*/ 20 h 1252"/>
                  <a:gd name="T10" fmla="*/ 63 w 4275"/>
                  <a:gd name="T11" fmla="*/ 21 h 1252"/>
                  <a:gd name="T12" fmla="*/ 70 w 4275"/>
                  <a:gd name="T13" fmla="*/ 21 h 1252"/>
                  <a:gd name="T14" fmla="*/ 76 w 4275"/>
                  <a:gd name="T15" fmla="*/ 21 h 1252"/>
                  <a:gd name="T16" fmla="*/ 89 w 4275"/>
                  <a:gd name="T17" fmla="*/ 20 h 1252"/>
                  <a:gd name="T18" fmla="*/ 102 w 4275"/>
                  <a:gd name="T19" fmla="*/ 20 h 1252"/>
                  <a:gd name="T20" fmla="*/ 114 w 4275"/>
                  <a:gd name="T21" fmla="*/ 18 h 1252"/>
                  <a:gd name="T22" fmla="*/ 127 w 4275"/>
                  <a:gd name="T23" fmla="*/ 17 h 1252"/>
                  <a:gd name="T24" fmla="*/ 138 w 4275"/>
                  <a:gd name="T25" fmla="*/ 15 h 1252"/>
                  <a:gd name="T26" fmla="*/ 150 w 4275"/>
                  <a:gd name="T27" fmla="*/ 13 h 1252"/>
                  <a:gd name="T28" fmla="*/ 161 w 4275"/>
                  <a:gd name="T29" fmla="*/ 10 h 1252"/>
                  <a:gd name="T30" fmla="*/ 171 w 4275"/>
                  <a:gd name="T31" fmla="*/ 7 h 1252"/>
                  <a:gd name="T32" fmla="*/ 181 w 4275"/>
                  <a:gd name="T33" fmla="*/ 4 h 1252"/>
                  <a:gd name="T34" fmla="*/ 190 w 4275"/>
                  <a:gd name="T35" fmla="*/ 0 h 12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75"/>
                  <a:gd name="T55" fmla="*/ 0 h 1252"/>
                  <a:gd name="T56" fmla="*/ 4275 w 4275"/>
                  <a:gd name="T57" fmla="*/ 1252 h 12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75" h="1252">
                    <a:moveTo>
                      <a:pt x="0" y="907"/>
                    </a:moveTo>
                    <a:lnTo>
                      <a:pt x="276" y="1022"/>
                    </a:lnTo>
                    <a:lnTo>
                      <a:pt x="560" y="1116"/>
                    </a:lnTo>
                    <a:lnTo>
                      <a:pt x="847" y="1183"/>
                    </a:lnTo>
                    <a:lnTo>
                      <a:pt x="1136" y="1229"/>
                    </a:lnTo>
                    <a:lnTo>
                      <a:pt x="1425" y="1249"/>
                    </a:lnTo>
                    <a:lnTo>
                      <a:pt x="1570" y="1252"/>
                    </a:lnTo>
                    <a:lnTo>
                      <a:pt x="1716" y="1249"/>
                    </a:lnTo>
                    <a:lnTo>
                      <a:pt x="2002" y="1224"/>
                    </a:lnTo>
                    <a:lnTo>
                      <a:pt x="2289" y="1174"/>
                    </a:lnTo>
                    <a:lnTo>
                      <a:pt x="2568" y="1106"/>
                    </a:lnTo>
                    <a:lnTo>
                      <a:pt x="2842" y="1011"/>
                    </a:lnTo>
                    <a:lnTo>
                      <a:pt x="3107" y="897"/>
                    </a:lnTo>
                    <a:lnTo>
                      <a:pt x="3365" y="759"/>
                    </a:lnTo>
                    <a:lnTo>
                      <a:pt x="3610" y="602"/>
                    </a:lnTo>
                    <a:lnTo>
                      <a:pt x="3846" y="422"/>
                    </a:lnTo>
                    <a:lnTo>
                      <a:pt x="4067" y="223"/>
                    </a:lnTo>
                    <a:lnTo>
                      <a:pt x="4275" y="0"/>
                    </a:lnTo>
                  </a:path>
                </a:pathLst>
              </a:custGeom>
              <a:noFill/>
              <a:ln w="38100">
                <a:solidFill>
                  <a:schemeClr val="hlink"/>
                </a:solidFill>
                <a:round/>
                <a:headEnd/>
                <a:tailEnd/>
              </a:ln>
            </p:spPr>
            <p:txBody>
              <a:bodyPr/>
              <a:lstStyle/>
              <a:p>
                <a:endParaRPr lang="zh-TW" altLang="en-US"/>
              </a:p>
            </p:txBody>
          </p:sp>
          <p:sp>
            <p:nvSpPr>
              <p:cNvPr id="205884" name="Line 23"/>
              <p:cNvSpPr>
                <a:spLocks noChangeShapeType="1"/>
              </p:cNvSpPr>
              <p:nvPr/>
            </p:nvSpPr>
            <p:spPr bwMode="auto">
              <a:xfrm rot="-600000">
                <a:off x="1726" y="3265"/>
                <a:ext cx="65" cy="143"/>
              </a:xfrm>
              <a:prstGeom prst="line">
                <a:avLst/>
              </a:prstGeom>
              <a:noFill/>
              <a:ln w="38100">
                <a:solidFill>
                  <a:schemeClr val="hlink"/>
                </a:solidFill>
                <a:round/>
                <a:headEnd/>
                <a:tailEnd/>
              </a:ln>
            </p:spPr>
            <p:txBody>
              <a:bodyPr/>
              <a:lstStyle/>
              <a:p>
                <a:endParaRPr lang="zh-TW" altLang="en-US"/>
              </a:p>
            </p:txBody>
          </p:sp>
          <p:sp>
            <p:nvSpPr>
              <p:cNvPr id="205885" name="Line 24"/>
              <p:cNvSpPr>
                <a:spLocks noChangeShapeType="1"/>
              </p:cNvSpPr>
              <p:nvPr/>
            </p:nvSpPr>
            <p:spPr bwMode="auto">
              <a:xfrm rot="-600000">
                <a:off x="1927" y="3272"/>
                <a:ext cx="65" cy="143"/>
              </a:xfrm>
              <a:prstGeom prst="line">
                <a:avLst/>
              </a:prstGeom>
              <a:noFill/>
              <a:ln w="38100">
                <a:solidFill>
                  <a:schemeClr val="hlink"/>
                </a:solidFill>
                <a:round/>
                <a:headEnd/>
                <a:tailEnd/>
              </a:ln>
            </p:spPr>
            <p:txBody>
              <a:bodyPr/>
              <a:lstStyle/>
              <a:p>
                <a:endParaRPr lang="zh-TW" altLang="en-US"/>
              </a:p>
            </p:txBody>
          </p:sp>
          <p:sp>
            <p:nvSpPr>
              <p:cNvPr id="205886" name="Line 25"/>
              <p:cNvSpPr>
                <a:spLocks noChangeShapeType="1"/>
              </p:cNvSpPr>
              <p:nvPr/>
            </p:nvSpPr>
            <p:spPr bwMode="auto">
              <a:xfrm rot="-600000">
                <a:off x="2365" y="3216"/>
                <a:ext cx="65" cy="142"/>
              </a:xfrm>
              <a:prstGeom prst="line">
                <a:avLst/>
              </a:prstGeom>
              <a:noFill/>
              <a:ln w="38100">
                <a:solidFill>
                  <a:schemeClr val="hlink"/>
                </a:solidFill>
                <a:round/>
                <a:headEnd/>
                <a:tailEnd/>
              </a:ln>
            </p:spPr>
            <p:txBody>
              <a:bodyPr/>
              <a:lstStyle/>
              <a:p>
                <a:endParaRPr lang="zh-TW" altLang="en-US"/>
              </a:p>
            </p:txBody>
          </p:sp>
          <p:sp>
            <p:nvSpPr>
              <p:cNvPr id="205887" name="Line 26"/>
              <p:cNvSpPr>
                <a:spLocks noChangeShapeType="1"/>
              </p:cNvSpPr>
              <p:nvPr/>
            </p:nvSpPr>
            <p:spPr bwMode="auto">
              <a:xfrm rot="-600000">
                <a:off x="2556" y="3172"/>
                <a:ext cx="65" cy="142"/>
              </a:xfrm>
              <a:prstGeom prst="line">
                <a:avLst/>
              </a:prstGeom>
              <a:noFill/>
              <a:ln w="38100">
                <a:solidFill>
                  <a:schemeClr val="hlink"/>
                </a:solidFill>
                <a:round/>
                <a:headEnd/>
                <a:tailEnd/>
              </a:ln>
            </p:spPr>
            <p:txBody>
              <a:bodyPr/>
              <a:lstStyle/>
              <a:p>
                <a:endParaRPr lang="zh-TW" altLang="en-US"/>
              </a:p>
            </p:txBody>
          </p:sp>
          <p:sp>
            <p:nvSpPr>
              <p:cNvPr id="205888" name="Line 27"/>
              <p:cNvSpPr>
                <a:spLocks noChangeShapeType="1"/>
              </p:cNvSpPr>
              <p:nvPr/>
            </p:nvSpPr>
            <p:spPr bwMode="auto">
              <a:xfrm rot="-600000">
                <a:off x="2160" y="3250"/>
                <a:ext cx="65" cy="143"/>
              </a:xfrm>
              <a:prstGeom prst="line">
                <a:avLst/>
              </a:prstGeom>
              <a:noFill/>
              <a:ln w="38100">
                <a:solidFill>
                  <a:schemeClr val="hlink"/>
                </a:solidFill>
                <a:round/>
                <a:headEnd/>
                <a:tailEnd/>
              </a:ln>
            </p:spPr>
            <p:txBody>
              <a:bodyPr/>
              <a:lstStyle/>
              <a:p>
                <a:endParaRPr lang="zh-TW" altLang="en-US"/>
              </a:p>
            </p:txBody>
          </p:sp>
          <p:grpSp>
            <p:nvGrpSpPr>
              <p:cNvPr id="6" name="Group 28"/>
              <p:cNvGrpSpPr>
                <a:grpSpLocks/>
              </p:cNvGrpSpPr>
              <p:nvPr/>
            </p:nvGrpSpPr>
            <p:grpSpPr bwMode="auto">
              <a:xfrm>
                <a:off x="1435" y="3175"/>
                <a:ext cx="193" cy="232"/>
                <a:chOff x="762" y="1694"/>
                <a:chExt cx="320" cy="385"/>
              </a:xfrm>
            </p:grpSpPr>
            <p:sp>
              <p:nvSpPr>
                <p:cNvPr id="205912" name="Freeform 29"/>
                <p:cNvSpPr>
                  <a:spLocks/>
                </p:cNvSpPr>
                <p:nvPr/>
              </p:nvSpPr>
              <p:spPr bwMode="auto">
                <a:xfrm>
                  <a:off x="762" y="1783"/>
                  <a:ext cx="320" cy="296"/>
                </a:xfrm>
                <a:custGeom>
                  <a:avLst/>
                  <a:gdLst>
                    <a:gd name="T0" fmla="*/ 81 w 320"/>
                    <a:gd name="T1" fmla="*/ 0 h 296"/>
                    <a:gd name="T2" fmla="*/ 0 w 320"/>
                    <a:gd name="T3" fmla="*/ 68 h 296"/>
                    <a:gd name="T4" fmla="*/ 43 w 320"/>
                    <a:gd name="T5" fmla="*/ 151 h 296"/>
                    <a:gd name="T6" fmla="*/ 71 w 320"/>
                    <a:gd name="T7" fmla="*/ 170 h 296"/>
                    <a:gd name="T8" fmla="*/ 82 w 320"/>
                    <a:gd name="T9" fmla="*/ 138 h 296"/>
                    <a:gd name="T10" fmla="*/ 55 w 320"/>
                    <a:gd name="T11" fmla="*/ 140 h 296"/>
                    <a:gd name="T12" fmla="*/ 40 w 320"/>
                    <a:gd name="T13" fmla="*/ 72 h 296"/>
                    <a:gd name="T14" fmla="*/ 76 w 320"/>
                    <a:gd name="T15" fmla="*/ 52 h 296"/>
                    <a:gd name="T16" fmla="*/ 85 w 320"/>
                    <a:gd name="T17" fmla="*/ 137 h 296"/>
                    <a:gd name="T18" fmla="*/ 123 w 320"/>
                    <a:gd name="T19" fmla="*/ 171 h 296"/>
                    <a:gd name="T20" fmla="*/ 59 w 320"/>
                    <a:gd name="T21" fmla="*/ 235 h 296"/>
                    <a:gd name="T22" fmla="*/ 43 w 320"/>
                    <a:gd name="T23" fmla="*/ 255 h 296"/>
                    <a:gd name="T24" fmla="*/ 63 w 320"/>
                    <a:gd name="T25" fmla="*/ 271 h 296"/>
                    <a:gd name="T26" fmla="*/ 76 w 320"/>
                    <a:gd name="T27" fmla="*/ 255 h 296"/>
                    <a:gd name="T28" fmla="*/ 85 w 320"/>
                    <a:gd name="T29" fmla="*/ 276 h 296"/>
                    <a:gd name="T30" fmla="*/ 123 w 320"/>
                    <a:gd name="T31" fmla="*/ 295 h 296"/>
                    <a:gd name="T32" fmla="*/ 99 w 320"/>
                    <a:gd name="T33" fmla="*/ 243 h 296"/>
                    <a:gd name="T34" fmla="*/ 179 w 320"/>
                    <a:gd name="T35" fmla="*/ 167 h 296"/>
                    <a:gd name="T36" fmla="*/ 148 w 320"/>
                    <a:gd name="T37" fmla="*/ 132 h 296"/>
                    <a:gd name="T38" fmla="*/ 210 w 320"/>
                    <a:gd name="T39" fmla="*/ 140 h 296"/>
                    <a:gd name="T40" fmla="*/ 226 w 320"/>
                    <a:gd name="T41" fmla="*/ 263 h 296"/>
                    <a:gd name="T42" fmla="*/ 247 w 320"/>
                    <a:gd name="T43" fmla="*/ 261 h 296"/>
                    <a:gd name="T44" fmla="*/ 251 w 320"/>
                    <a:gd name="T45" fmla="*/ 250 h 296"/>
                    <a:gd name="T46" fmla="*/ 271 w 320"/>
                    <a:gd name="T47" fmla="*/ 256 h 296"/>
                    <a:gd name="T48" fmla="*/ 300 w 320"/>
                    <a:gd name="T49" fmla="*/ 265 h 296"/>
                    <a:gd name="T50" fmla="*/ 319 w 320"/>
                    <a:gd name="T51" fmla="*/ 262 h 296"/>
                    <a:gd name="T52" fmla="*/ 261 w 320"/>
                    <a:gd name="T53" fmla="*/ 219 h 296"/>
                    <a:gd name="T54" fmla="*/ 249 w 320"/>
                    <a:gd name="T55" fmla="*/ 122 h 296"/>
                    <a:gd name="T56" fmla="*/ 218 w 320"/>
                    <a:gd name="T57" fmla="*/ 112 h 296"/>
                    <a:gd name="T58" fmla="*/ 139 w 320"/>
                    <a:gd name="T59" fmla="*/ 100 h 296"/>
                    <a:gd name="T60" fmla="*/ 159 w 320"/>
                    <a:gd name="T61" fmla="*/ 60 h 296"/>
                    <a:gd name="T62" fmla="*/ 167 w 320"/>
                    <a:gd name="T63" fmla="*/ 33 h 296"/>
                    <a:gd name="T64" fmla="*/ 151 w 320"/>
                    <a:gd name="T65" fmla="*/ 5 h 296"/>
                    <a:gd name="T66" fmla="*/ 79 w 320"/>
                    <a:gd name="T67" fmla="*/ 0 h 296"/>
                    <a:gd name="T68" fmla="*/ 81 w 320"/>
                    <a:gd name="T69" fmla="*/ 0 h 296"/>
                    <a:gd name="T70" fmla="*/ 81 w 320"/>
                    <a:gd name="T71" fmla="*/ 0 h 2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0"/>
                    <a:gd name="T109" fmla="*/ 0 h 296"/>
                    <a:gd name="T110" fmla="*/ 320 w 320"/>
                    <a:gd name="T111" fmla="*/ 296 h 2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0" h="296">
                      <a:moveTo>
                        <a:pt x="81" y="0"/>
                      </a:moveTo>
                      <a:lnTo>
                        <a:pt x="0" y="68"/>
                      </a:lnTo>
                      <a:lnTo>
                        <a:pt x="43" y="151"/>
                      </a:lnTo>
                      <a:lnTo>
                        <a:pt x="71" y="170"/>
                      </a:lnTo>
                      <a:lnTo>
                        <a:pt x="82" y="138"/>
                      </a:lnTo>
                      <a:lnTo>
                        <a:pt x="55" y="140"/>
                      </a:lnTo>
                      <a:lnTo>
                        <a:pt x="40" y="72"/>
                      </a:lnTo>
                      <a:lnTo>
                        <a:pt x="76" y="52"/>
                      </a:lnTo>
                      <a:lnTo>
                        <a:pt x="85" y="137"/>
                      </a:lnTo>
                      <a:lnTo>
                        <a:pt x="123" y="171"/>
                      </a:lnTo>
                      <a:lnTo>
                        <a:pt x="59" y="235"/>
                      </a:lnTo>
                      <a:lnTo>
                        <a:pt x="43" y="255"/>
                      </a:lnTo>
                      <a:lnTo>
                        <a:pt x="63" y="271"/>
                      </a:lnTo>
                      <a:lnTo>
                        <a:pt x="76" y="255"/>
                      </a:lnTo>
                      <a:lnTo>
                        <a:pt x="85" y="276"/>
                      </a:lnTo>
                      <a:lnTo>
                        <a:pt x="123" y="295"/>
                      </a:lnTo>
                      <a:lnTo>
                        <a:pt x="99" y="243"/>
                      </a:lnTo>
                      <a:lnTo>
                        <a:pt x="179" y="167"/>
                      </a:lnTo>
                      <a:lnTo>
                        <a:pt x="148" y="132"/>
                      </a:lnTo>
                      <a:lnTo>
                        <a:pt x="210" y="140"/>
                      </a:lnTo>
                      <a:lnTo>
                        <a:pt x="226" y="263"/>
                      </a:lnTo>
                      <a:lnTo>
                        <a:pt x="247" y="261"/>
                      </a:lnTo>
                      <a:lnTo>
                        <a:pt x="251" y="250"/>
                      </a:lnTo>
                      <a:lnTo>
                        <a:pt x="271" y="256"/>
                      </a:lnTo>
                      <a:lnTo>
                        <a:pt x="300" y="265"/>
                      </a:lnTo>
                      <a:lnTo>
                        <a:pt x="319" y="262"/>
                      </a:lnTo>
                      <a:lnTo>
                        <a:pt x="261" y="219"/>
                      </a:lnTo>
                      <a:lnTo>
                        <a:pt x="249" y="122"/>
                      </a:lnTo>
                      <a:lnTo>
                        <a:pt x="218" y="112"/>
                      </a:lnTo>
                      <a:lnTo>
                        <a:pt x="139" y="100"/>
                      </a:lnTo>
                      <a:lnTo>
                        <a:pt x="159" y="60"/>
                      </a:lnTo>
                      <a:lnTo>
                        <a:pt x="167" y="33"/>
                      </a:lnTo>
                      <a:lnTo>
                        <a:pt x="151" y="5"/>
                      </a:lnTo>
                      <a:lnTo>
                        <a:pt x="79" y="0"/>
                      </a:lnTo>
                      <a:lnTo>
                        <a:pt x="81" y="0"/>
                      </a:lnTo>
                    </a:path>
                  </a:pathLst>
                </a:custGeom>
                <a:solidFill>
                  <a:srgbClr val="4F4F4F"/>
                </a:solidFill>
                <a:ln w="18649">
                  <a:solidFill>
                    <a:srgbClr val="FFFFFF"/>
                  </a:solidFill>
                  <a:round/>
                  <a:headEnd/>
                  <a:tailEnd/>
                </a:ln>
              </p:spPr>
              <p:txBody>
                <a:bodyPr/>
                <a:lstStyle/>
                <a:p>
                  <a:endParaRPr lang="zh-TW" altLang="en-US"/>
                </a:p>
              </p:txBody>
            </p:sp>
            <p:sp>
              <p:nvSpPr>
                <p:cNvPr id="205913" name="Oval 30"/>
                <p:cNvSpPr>
                  <a:spLocks noChangeArrowheads="1"/>
                </p:cNvSpPr>
                <p:nvPr/>
              </p:nvSpPr>
              <p:spPr bwMode="auto">
                <a:xfrm>
                  <a:off x="845" y="1694"/>
                  <a:ext cx="105" cy="108"/>
                </a:xfrm>
                <a:prstGeom prst="ellipse">
                  <a:avLst/>
                </a:prstGeom>
                <a:solidFill>
                  <a:srgbClr val="C0C0C0"/>
                </a:solidFill>
                <a:ln w="18649">
                  <a:solidFill>
                    <a:srgbClr val="000000"/>
                  </a:solidFill>
                  <a:round/>
                  <a:headEnd/>
                  <a:tailEnd/>
                </a:ln>
              </p:spPr>
              <p:txBody>
                <a:bodyPr wrap="none" anchor="ctr"/>
                <a:lstStyle/>
                <a:p>
                  <a:endParaRPr lang="zh-TW" altLang="en-US"/>
                </a:p>
              </p:txBody>
            </p:sp>
          </p:grpSp>
          <p:grpSp>
            <p:nvGrpSpPr>
              <p:cNvPr id="7" name="Group 31"/>
              <p:cNvGrpSpPr>
                <a:grpSpLocks/>
              </p:cNvGrpSpPr>
              <p:nvPr/>
            </p:nvGrpSpPr>
            <p:grpSpPr bwMode="auto">
              <a:xfrm>
                <a:off x="1239" y="3130"/>
                <a:ext cx="193" cy="233"/>
                <a:chOff x="762" y="1694"/>
                <a:chExt cx="320" cy="385"/>
              </a:xfrm>
            </p:grpSpPr>
            <p:sp>
              <p:nvSpPr>
                <p:cNvPr id="205910" name="Freeform 32"/>
                <p:cNvSpPr>
                  <a:spLocks/>
                </p:cNvSpPr>
                <p:nvPr/>
              </p:nvSpPr>
              <p:spPr bwMode="auto">
                <a:xfrm>
                  <a:off x="762" y="1783"/>
                  <a:ext cx="320" cy="296"/>
                </a:xfrm>
                <a:custGeom>
                  <a:avLst/>
                  <a:gdLst>
                    <a:gd name="T0" fmla="*/ 81 w 320"/>
                    <a:gd name="T1" fmla="*/ 0 h 296"/>
                    <a:gd name="T2" fmla="*/ 0 w 320"/>
                    <a:gd name="T3" fmla="*/ 68 h 296"/>
                    <a:gd name="T4" fmla="*/ 43 w 320"/>
                    <a:gd name="T5" fmla="*/ 151 h 296"/>
                    <a:gd name="T6" fmla="*/ 71 w 320"/>
                    <a:gd name="T7" fmla="*/ 170 h 296"/>
                    <a:gd name="T8" fmla="*/ 82 w 320"/>
                    <a:gd name="T9" fmla="*/ 138 h 296"/>
                    <a:gd name="T10" fmla="*/ 55 w 320"/>
                    <a:gd name="T11" fmla="*/ 140 h 296"/>
                    <a:gd name="T12" fmla="*/ 40 w 320"/>
                    <a:gd name="T13" fmla="*/ 72 h 296"/>
                    <a:gd name="T14" fmla="*/ 76 w 320"/>
                    <a:gd name="T15" fmla="*/ 52 h 296"/>
                    <a:gd name="T16" fmla="*/ 85 w 320"/>
                    <a:gd name="T17" fmla="*/ 137 h 296"/>
                    <a:gd name="T18" fmla="*/ 123 w 320"/>
                    <a:gd name="T19" fmla="*/ 171 h 296"/>
                    <a:gd name="T20" fmla="*/ 59 w 320"/>
                    <a:gd name="T21" fmla="*/ 235 h 296"/>
                    <a:gd name="T22" fmla="*/ 43 w 320"/>
                    <a:gd name="T23" fmla="*/ 255 h 296"/>
                    <a:gd name="T24" fmla="*/ 63 w 320"/>
                    <a:gd name="T25" fmla="*/ 271 h 296"/>
                    <a:gd name="T26" fmla="*/ 76 w 320"/>
                    <a:gd name="T27" fmla="*/ 255 h 296"/>
                    <a:gd name="T28" fmla="*/ 85 w 320"/>
                    <a:gd name="T29" fmla="*/ 276 h 296"/>
                    <a:gd name="T30" fmla="*/ 123 w 320"/>
                    <a:gd name="T31" fmla="*/ 295 h 296"/>
                    <a:gd name="T32" fmla="*/ 99 w 320"/>
                    <a:gd name="T33" fmla="*/ 243 h 296"/>
                    <a:gd name="T34" fmla="*/ 179 w 320"/>
                    <a:gd name="T35" fmla="*/ 167 h 296"/>
                    <a:gd name="T36" fmla="*/ 148 w 320"/>
                    <a:gd name="T37" fmla="*/ 132 h 296"/>
                    <a:gd name="T38" fmla="*/ 210 w 320"/>
                    <a:gd name="T39" fmla="*/ 140 h 296"/>
                    <a:gd name="T40" fmla="*/ 226 w 320"/>
                    <a:gd name="T41" fmla="*/ 263 h 296"/>
                    <a:gd name="T42" fmla="*/ 247 w 320"/>
                    <a:gd name="T43" fmla="*/ 261 h 296"/>
                    <a:gd name="T44" fmla="*/ 251 w 320"/>
                    <a:gd name="T45" fmla="*/ 250 h 296"/>
                    <a:gd name="T46" fmla="*/ 271 w 320"/>
                    <a:gd name="T47" fmla="*/ 256 h 296"/>
                    <a:gd name="T48" fmla="*/ 300 w 320"/>
                    <a:gd name="T49" fmla="*/ 265 h 296"/>
                    <a:gd name="T50" fmla="*/ 319 w 320"/>
                    <a:gd name="T51" fmla="*/ 262 h 296"/>
                    <a:gd name="T52" fmla="*/ 261 w 320"/>
                    <a:gd name="T53" fmla="*/ 219 h 296"/>
                    <a:gd name="T54" fmla="*/ 249 w 320"/>
                    <a:gd name="T55" fmla="*/ 122 h 296"/>
                    <a:gd name="T56" fmla="*/ 218 w 320"/>
                    <a:gd name="T57" fmla="*/ 112 h 296"/>
                    <a:gd name="T58" fmla="*/ 139 w 320"/>
                    <a:gd name="T59" fmla="*/ 100 h 296"/>
                    <a:gd name="T60" fmla="*/ 159 w 320"/>
                    <a:gd name="T61" fmla="*/ 60 h 296"/>
                    <a:gd name="T62" fmla="*/ 167 w 320"/>
                    <a:gd name="T63" fmla="*/ 33 h 296"/>
                    <a:gd name="T64" fmla="*/ 151 w 320"/>
                    <a:gd name="T65" fmla="*/ 5 h 296"/>
                    <a:gd name="T66" fmla="*/ 79 w 320"/>
                    <a:gd name="T67" fmla="*/ 0 h 296"/>
                    <a:gd name="T68" fmla="*/ 81 w 320"/>
                    <a:gd name="T69" fmla="*/ 0 h 296"/>
                    <a:gd name="T70" fmla="*/ 81 w 320"/>
                    <a:gd name="T71" fmla="*/ 0 h 2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0"/>
                    <a:gd name="T109" fmla="*/ 0 h 296"/>
                    <a:gd name="T110" fmla="*/ 320 w 320"/>
                    <a:gd name="T111" fmla="*/ 296 h 2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0" h="296">
                      <a:moveTo>
                        <a:pt x="81" y="0"/>
                      </a:moveTo>
                      <a:lnTo>
                        <a:pt x="0" y="68"/>
                      </a:lnTo>
                      <a:lnTo>
                        <a:pt x="43" y="151"/>
                      </a:lnTo>
                      <a:lnTo>
                        <a:pt x="71" y="170"/>
                      </a:lnTo>
                      <a:lnTo>
                        <a:pt x="82" y="138"/>
                      </a:lnTo>
                      <a:lnTo>
                        <a:pt x="55" y="140"/>
                      </a:lnTo>
                      <a:lnTo>
                        <a:pt x="40" y="72"/>
                      </a:lnTo>
                      <a:lnTo>
                        <a:pt x="76" y="52"/>
                      </a:lnTo>
                      <a:lnTo>
                        <a:pt x="85" y="137"/>
                      </a:lnTo>
                      <a:lnTo>
                        <a:pt x="123" y="171"/>
                      </a:lnTo>
                      <a:lnTo>
                        <a:pt x="59" y="235"/>
                      </a:lnTo>
                      <a:lnTo>
                        <a:pt x="43" y="255"/>
                      </a:lnTo>
                      <a:lnTo>
                        <a:pt x="63" y="271"/>
                      </a:lnTo>
                      <a:lnTo>
                        <a:pt x="76" y="255"/>
                      </a:lnTo>
                      <a:lnTo>
                        <a:pt x="85" y="276"/>
                      </a:lnTo>
                      <a:lnTo>
                        <a:pt x="123" y="295"/>
                      </a:lnTo>
                      <a:lnTo>
                        <a:pt x="99" y="243"/>
                      </a:lnTo>
                      <a:lnTo>
                        <a:pt x="179" y="167"/>
                      </a:lnTo>
                      <a:lnTo>
                        <a:pt x="148" y="132"/>
                      </a:lnTo>
                      <a:lnTo>
                        <a:pt x="210" y="140"/>
                      </a:lnTo>
                      <a:lnTo>
                        <a:pt x="226" y="263"/>
                      </a:lnTo>
                      <a:lnTo>
                        <a:pt x="247" y="261"/>
                      </a:lnTo>
                      <a:lnTo>
                        <a:pt x="251" y="250"/>
                      </a:lnTo>
                      <a:lnTo>
                        <a:pt x="271" y="256"/>
                      </a:lnTo>
                      <a:lnTo>
                        <a:pt x="300" y="265"/>
                      </a:lnTo>
                      <a:lnTo>
                        <a:pt x="319" y="262"/>
                      </a:lnTo>
                      <a:lnTo>
                        <a:pt x="261" y="219"/>
                      </a:lnTo>
                      <a:lnTo>
                        <a:pt x="249" y="122"/>
                      </a:lnTo>
                      <a:lnTo>
                        <a:pt x="218" y="112"/>
                      </a:lnTo>
                      <a:lnTo>
                        <a:pt x="139" y="100"/>
                      </a:lnTo>
                      <a:lnTo>
                        <a:pt x="159" y="60"/>
                      </a:lnTo>
                      <a:lnTo>
                        <a:pt x="167" y="33"/>
                      </a:lnTo>
                      <a:lnTo>
                        <a:pt x="151" y="5"/>
                      </a:lnTo>
                      <a:lnTo>
                        <a:pt x="79" y="0"/>
                      </a:lnTo>
                      <a:lnTo>
                        <a:pt x="81" y="0"/>
                      </a:lnTo>
                    </a:path>
                  </a:pathLst>
                </a:custGeom>
                <a:solidFill>
                  <a:srgbClr val="4F4F4F"/>
                </a:solidFill>
                <a:ln w="18649">
                  <a:solidFill>
                    <a:srgbClr val="FFFFFF"/>
                  </a:solidFill>
                  <a:round/>
                  <a:headEnd/>
                  <a:tailEnd/>
                </a:ln>
              </p:spPr>
              <p:txBody>
                <a:bodyPr/>
                <a:lstStyle/>
                <a:p>
                  <a:endParaRPr lang="zh-TW" altLang="en-US"/>
                </a:p>
              </p:txBody>
            </p:sp>
            <p:sp>
              <p:nvSpPr>
                <p:cNvPr id="205911" name="Oval 33"/>
                <p:cNvSpPr>
                  <a:spLocks noChangeArrowheads="1"/>
                </p:cNvSpPr>
                <p:nvPr/>
              </p:nvSpPr>
              <p:spPr bwMode="auto">
                <a:xfrm>
                  <a:off x="845" y="1694"/>
                  <a:ext cx="105" cy="108"/>
                </a:xfrm>
                <a:prstGeom prst="ellipse">
                  <a:avLst/>
                </a:prstGeom>
                <a:solidFill>
                  <a:srgbClr val="C0C0C0"/>
                </a:solidFill>
                <a:ln w="18649">
                  <a:solidFill>
                    <a:srgbClr val="000000"/>
                  </a:solidFill>
                  <a:round/>
                  <a:headEnd/>
                  <a:tailEnd/>
                </a:ln>
              </p:spPr>
              <p:txBody>
                <a:bodyPr wrap="none" anchor="ctr"/>
                <a:lstStyle/>
                <a:p>
                  <a:endParaRPr lang="zh-TW" altLang="en-US"/>
                </a:p>
              </p:txBody>
            </p:sp>
          </p:grpSp>
          <p:grpSp>
            <p:nvGrpSpPr>
              <p:cNvPr id="8" name="Group 34"/>
              <p:cNvGrpSpPr>
                <a:grpSpLocks/>
              </p:cNvGrpSpPr>
              <p:nvPr/>
            </p:nvGrpSpPr>
            <p:grpSpPr bwMode="auto">
              <a:xfrm>
                <a:off x="1316" y="3053"/>
                <a:ext cx="194" cy="232"/>
                <a:chOff x="762" y="1694"/>
                <a:chExt cx="320" cy="385"/>
              </a:xfrm>
            </p:grpSpPr>
            <p:sp>
              <p:nvSpPr>
                <p:cNvPr id="205908" name="Freeform 35"/>
                <p:cNvSpPr>
                  <a:spLocks/>
                </p:cNvSpPr>
                <p:nvPr/>
              </p:nvSpPr>
              <p:spPr bwMode="auto">
                <a:xfrm>
                  <a:off x="762" y="1783"/>
                  <a:ext cx="320" cy="296"/>
                </a:xfrm>
                <a:custGeom>
                  <a:avLst/>
                  <a:gdLst>
                    <a:gd name="T0" fmla="*/ 81 w 320"/>
                    <a:gd name="T1" fmla="*/ 0 h 296"/>
                    <a:gd name="T2" fmla="*/ 0 w 320"/>
                    <a:gd name="T3" fmla="*/ 68 h 296"/>
                    <a:gd name="T4" fmla="*/ 43 w 320"/>
                    <a:gd name="T5" fmla="*/ 151 h 296"/>
                    <a:gd name="T6" fmla="*/ 71 w 320"/>
                    <a:gd name="T7" fmla="*/ 170 h 296"/>
                    <a:gd name="T8" fmla="*/ 82 w 320"/>
                    <a:gd name="T9" fmla="*/ 138 h 296"/>
                    <a:gd name="T10" fmla="*/ 55 w 320"/>
                    <a:gd name="T11" fmla="*/ 140 h 296"/>
                    <a:gd name="T12" fmla="*/ 40 w 320"/>
                    <a:gd name="T13" fmla="*/ 72 h 296"/>
                    <a:gd name="T14" fmla="*/ 76 w 320"/>
                    <a:gd name="T15" fmla="*/ 52 h 296"/>
                    <a:gd name="T16" fmla="*/ 85 w 320"/>
                    <a:gd name="T17" fmla="*/ 137 h 296"/>
                    <a:gd name="T18" fmla="*/ 123 w 320"/>
                    <a:gd name="T19" fmla="*/ 171 h 296"/>
                    <a:gd name="T20" fmla="*/ 59 w 320"/>
                    <a:gd name="T21" fmla="*/ 235 h 296"/>
                    <a:gd name="T22" fmla="*/ 43 w 320"/>
                    <a:gd name="T23" fmla="*/ 255 h 296"/>
                    <a:gd name="T24" fmla="*/ 63 w 320"/>
                    <a:gd name="T25" fmla="*/ 271 h 296"/>
                    <a:gd name="T26" fmla="*/ 76 w 320"/>
                    <a:gd name="T27" fmla="*/ 255 h 296"/>
                    <a:gd name="T28" fmla="*/ 85 w 320"/>
                    <a:gd name="T29" fmla="*/ 276 h 296"/>
                    <a:gd name="T30" fmla="*/ 123 w 320"/>
                    <a:gd name="T31" fmla="*/ 295 h 296"/>
                    <a:gd name="T32" fmla="*/ 99 w 320"/>
                    <a:gd name="T33" fmla="*/ 243 h 296"/>
                    <a:gd name="T34" fmla="*/ 179 w 320"/>
                    <a:gd name="T35" fmla="*/ 167 h 296"/>
                    <a:gd name="T36" fmla="*/ 148 w 320"/>
                    <a:gd name="T37" fmla="*/ 132 h 296"/>
                    <a:gd name="T38" fmla="*/ 210 w 320"/>
                    <a:gd name="T39" fmla="*/ 140 h 296"/>
                    <a:gd name="T40" fmla="*/ 226 w 320"/>
                    <a:gd name="T41" fmla="*/ 263 h 296"/>
                    <a:gd name="T42" fmla="*/ 247 w 320"/>
                    <a:gd name="T43" fmla="*/ 261 h 296"/>
                    <a:gd name="T44" fmla="*/ 251 w 320"/>
                    <a:gd name="T45" fmla="*/ 250 h 296"/>
                    <a:gd name="T46" fmla="*/ 271 w 320"/>
                    <a:gd name="T47" fmla="*/ 256 h 296"/>
                    <a:gd name="T48" fmla="*/ 300 w 320"/>
                    <a:gd name="T49" fmla="*/ 265 h 296"/>
                    <a:gd name="T50" fmla="*/ 319 w 320"/>
                    <a:gd name="T51" fmla="*/ 262 h 296"/>
                    <a:gd name="T52" fmla="*/ 261 w 320"/>
                    <a:gd name="T53" fmla="*/ 219 h 296"/>
                    <a:gd name="T54" fmla="*/ 249 w 320"/>
                    <a:gd name="T55" fmla="*/ 122 h 296"/>
                    <a:gd name="T56" fmla="*/ 218 w 320"/>
                    <a:gd name="T57" fmla="*/ 112 h 296"/>
                    <a:gd name="T58" fmla="*/ 139 w 320"/>
                    <a:gd name="T59" fmla="*/ 100 h 296"/>
                    <a:gd name="T60" fmla="*/ 159 w 320"/>
                    <a:gd name="T61" fmla="*/ 60 h 296"/>
                    <a:gd name="T62" fmla="*/ 167 w 320"/>
                    <a:gd name="T63" fmla="*/ 33 h 296"/>
                    <a:gd name="T64" fmla="*/ 151 w 320"/>
                    <a:gd name="T65" fmla="*/ 5 h 296"/>
                    <a:gd name="T66" fmla="*/ 79 w 320"/>
                    <a:gd name="T67" fmla="*/ 0 h 296"/>
                    <a:gd name="T68" fmla="*/ 81 w 320"/>
                    <a:gd name="T69" fmla="*/ 0 h 296"/>
                    <a:gd name="T70" fmla="*/ 81 w 320"/>
                    <a:gd name="T71" fmla="*/ 0 h 2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0"/>
                    <a:gd name="T109" fmla="*/ 0 h 296"/>
                    <a:gd name="T110" fmla="*/ 320 w 320"/>
                    <a:gd name="T111" fmla="*/ 296 h 2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0" h="296">
                      <a:moveTo>
                        <a:pt x="81" y="0"/>
                      </a:moveTo>
                      <a:lnTo>
                        <a:pt x="0" y="68"/>
                      </a:lnTo>
                      <a:lnTo>
                        <a:pt x="43" y="151"/>
                      </a:lnTo>
                      <a:lnTo>
                        <a:pt x="71" y="170"/>
                      </a:lnTo>
                      <a:lnTo>
                        <a:pt x="82" y="138"/>
                      </a:lnTo>
                      <a:lnTo>
                        <a:pt x="55" y="140"/>
                      </a:lnTo>
                      <a:lnTo>
                        <a:pt x="40" y="72"/>
                      </a:lnTo>
                      <a:lnTo>
                        <a:pt x="76" y="52"/>
                      </a:lnTo>
                      <a:lnTo>
                        <a:pt x="85" y="137"/>
                      </a:lnTo>
                      <a:lnTo>
                        <a:pt x="123" y="171"/>
                      </a:lnTo>
                      <a:lnTo>
                        <a:pt x="59" y="235"/>
                      </a:lnTo>
                      <a:lnTo>
                        <a:pt x="43" y="255"/>
                      </a:lnTo>
                      <a:lnTo>
                        <a:pt x="63" y="271"/>
                      </a:lnTo>
                      <a:lnTo>
                        <a:pt x="76" y="255"/>
                      </a:lnTo>
                      <a:lnTo>
                        <a:pt x="85" y="276"/>
                      </a:lnTo>
                      <a:lnTo>
                        <a:pt x="123" y="295"/>
                      </a:lnTo>
                      <a:lnTo>
                        <a:pt x="99" y="243"/>
                      </a:lnTo>
                      <a:lnTo>
                        <a:pt x="179" y="167"/>
                      </a:lnTo>
                      <a:lnTo>
                        <a:pt x="148" y="132"/>
                      </a:lnTo>
                      <a:lnTo>
                        <a:pt x="210" y="140"/>
                      </a:lnTo>
                      <a:lnTo>
                        <a:pt x="226" y="263"/>
                      </a:lnTo>
                      <a:lnTo>
                        <a:pt x="247" y="261"/>
                      </a:lnTo>
                      <a:lnTo>
                        <a:pt x="251" y="250"/>
                      </a:lnTo>
                      <a:lnTo>
                        <a:pt x="271" y="256"/>
                      </a:lnTo>
                      <a:lnTo>
                        <a:pt x="300" y="265"/>
                      </a:lnTo>
                      <a:lnTo>
                        <a:pt x="319" y="262"/>
                      </a:lnTo>
                      <a:lnTo>
                        <a:pt x="261" y="219"/>
                      </a:lnTo>
                      <a:lnTo>
                        <a:pt x="249" y="122"/>
                      </a:lnTo>
                      <a:lnTo>
                        <a:pt x="218" y="112"/>
                      </a:lnTo>
                      <a:lnTo>
                        <a:pt x="139" y="100"/>
                      </a:lnTo>
                      <a:lnTo>
                        <a:pt x="159" y="60"/>
                      </a:lnTo>
                      <a:lnTo>
                        <a:pt x="167" y="33"/>
                      </a:lnTo>
                      <a:lnTo>
                        <a:pt x="151" y="5"/>
                      </a:lnTo>
                      <a:lnTo>
                        <a:pt x="79" y="0"/>
                      </a:lnTo>
                      <a:lnTo>
                        <a:pt x="81" y="0"/>
                      </a:lnTo>
                    </a:path>
                  </a:pathLst>
                </a:custGeom>
                <a:solidFill>
                  <a:srgbClr val="4F4F4F"/>
                </a:solidFill>
                <a:ln w="18649">
                  <a:solidFill>
                    <a:srgbClr val="FFFFFF"/>
                  </a:solidFill>
                  <a:round/>
                  <a:headEnd/>
                  <a:tailEnd/>
                </a:ln>
              </p:spPr>
              <p:txBody>
                <a:bodyPr/>
                <a:lstStyle/>
                <a:p>
                  <a:endParaRPr lang="zh-TW" altLang="en-US"/>
                </a:p>
              </p:txBody>
            </p:sp>
            <p:sp>
              <p:nvSpPr>
                <p:cNvPr id="205909" name="Oval 36"/>
                <p:cNvSpPr>
                  <a:spLocks noChangeArrowheads="1"/>
                </p:cNvSpPr>
                <p:nvPr/>
              </p:nvSpPr>
              <p:spPr bwMode="auto">
                <a:xfrm>
                  <a:off x="845" y="1694"/>
                  <a:ext cx="105" cy="108"/>
                </a:xfrm>
                <a:prstGeom prst="ellipse">
                  <a:avLst/>
                </a:prstGeom>
                <a:solidFill>
                  <a:srgbClr val="C0C0C0"/>
                </a:solidFill>
                <a:ln w="18649">
                  <a:solidFill>
                    <a:srgbClr val="000000"/>
                  </a:solidFill>
                  <a:round/>
                  <a:headEnd/>
                  <a:tailEnd/>
                </a:ln>
              </p:spPr>
              <p:txBody>
                <a:bodyPr wrap="none" anchor="ctr"/>
                <a:lstStyle/>
                <a:p>
                  <a:endParaRPr lang="zh-TW" altLang="en-US"/>
                </a:p>
              </p:txBody>
            </p:sp>
          </p:grpSp>
          <p:grpSp>
            <p:nvGrpSpPr>
              <p:cNvPr id="9" name="Group 37"/>
              <p:cNvGrpSpPr>
                <a:grpSpLocks/>
              </p:cNvGrpSpPr>
              <p:nvPr/>
            </p:nvGrpSpPr>
            <p:grpSpPr bwMode="auto">
              <a:xfrm>
                <a:off x="1316" y="3169"/>
                <a:ext cx="194" cy="232"/>
                <a:chOff x="762" y="1694"/>
                <a:chExt cx="320" cy="385"/>
              </a:xfrm>
            </p:grpSpPr>
            <p:sp>
              <p:nvSpPr>
                <p:cNvPr id="205906" name="Freeform 38"/>
                <p:cNvSpPr>
                  <a:spLocks/>
                </p:cNvSpPr>
                <p:nvPr/>
              </p:nvSpPr>
              <p:spPr bwMode="auto">
                <a:xfrm>
                  <a:off x="762" y="1783"/>
                  <a:ext cx="320" cy="296"/>
                </a:xfrm>
                <a:custGeom>
                  <a:avLst/>
                  <a:gdLst>
                    <a:gd name="T0" fmla="*/ 81 w 320"/>
                    <a:gd name="T1" fmla="*/ 0 h 296"/>
                    <a:gd name="T2" fmla="*/ 0 w 320"/>
                    <a:gd name="T3" fmla="*/ 68 h 296"/>
                    <a:gd name="T4" fmla="*/ 43 w 320"/>
                    <a:gd name="T5" fmla="*/ 151 h 296"/>
                    <a:gd name="T6" fmla="*/ 71 w 320"/>
                    <a:gd name="T7" fmla="*/ 170 h 296"/>
                    <a:gd name="T8" fmla="*/ 82 w 320"/>
                    <a:gd name="T9" fmla="*/ 138 h 296"/>
                    <a:gd name="T10" fmla="*/ 55 w 320"/>
                    <a:gd name="T11" fmla="*/ 140 h 296"/>
                    <a:gd name="T12" fmla="*/ 40 w 320"/>
                    <a:gd name="T13" fmla="*/ 72 h 296"/>
                    <a:gd name="T14" fmla="*/ 76 w 320"/>
                    <a:gd name="T15" fmla="*/ 52 h 296"/>
                    <a:gd name="T16" fmla="*/ 85 w 320"/>
                    <a:gd name="T17" fmla="*/ 137 h 296"/>
                    <a:gd name="T18" fmla="*/ 123 w 320"/>
                    <a:gd name="T19" fmla="*/ 171 h 296"/>
                    <a:gd name="T20" fmla="*/ 59 w 320"/>
                    <a:gd name="T21" fmla="*/ 235 h 296"/>
                    <a:gd name="T22" fmla="*/ 43 w 320"/>
                    <a:gd name="T23" fmla="*/ 255 h 296"/>
                    <a:gd name="T24" fmla="*/ 63 w 320"/>
                    <a:gd name="T25" fmla="*/ 271 h 296"/>
                    <a:gd name="T26" fmla="*/ 76 w 320"/>
                    <a:gd name="T27" fmla="*/ 255 h 296"/>
                    <a:gd name="T28" fmla="*/ 85 w 320"/>
                    <a:gd name="T29" fmla="*/ 276 h 296"/>
                    <a:gd name="T30" fmla="*/ 123 w 320"/>
                    <a:gd name="T31" fmla="*/ 295 h 296"/>
                    <a:gd name="T32" fmla="*/ 99 w 320"/>
                    <a:gd name="T33" fmla="*/ 243 h 296"/>
                    <a:gd name="T34" fmla="*/ 179 w 320"/>
                    <a:gd name="T35" fmla="*/ 167 h 296"/>
                    <a:gd name="T36" fmla="*/ 148 w 320"/>
                    <a:gd name="T37" fmla="*/ 132 h 296"/>
                    <a:gd name="T38" fmla="*/ 210 w 320"/>
                    <a:gd name="T39" fmla="*/ 140 h 296"/>
                    <a:gd name="T40" fmla="*/ 226 w 320"/>
                    <a:gd name="T41" fmla="*/ 263 h 296"/>
                    <a:gd name="T42" fmla="*/ 247 w 320"/>
                    <a:gd name="T43" fmla="*/ 261 h 296"/>
                    <a:gd name="T44" fmla="*/ 251 w 320"/>
                    <a:gd name="T45" fmla="*/ 250 h 296"/>
                    <a:gd name="T46" fmla="*/ 271 w 320"/>
                    <a:gd name="T47" fmla="*/ 256 h 296"/>
                    <a:gd name="T48" fmla="*/ 300 w 320"/>
                    <a:gd name="T49" fmla="*/ 265 h 296"/>
                    <a:gd name="T50" fmla="*/ 319 w 320"/>
                    <a:gd name="T51" fmla="*/ 262 h 296"/>
                    <a:gd name="T52" fmla="*/ 261 w 320"/>
                    <a:gd name="T53" fmla="*/ 219 h 296"/>
                    <a:gd name="T54" fmla="*/ 249 w 320"/>
                    <a:gd name="T55" fmla="*/ 122 h 296"/>
                    <a:gd name="T56" fmla="*/ 218 w 320"/>
                    <a:gd name="T57" fmla="*/ 112 h 296"/>
                    <a:gd name="T58" fmla="*/ 139 w 320"/>
                    <a:gd name="T59" fmla="*/ 100 h 296"/>
                    <a:gd name="T60" fmla="*/ 159 w 320"/>
                    <a:gd name="T61" fmla="*/ 60 h 296"/>
                    <a:gd name="T62" fmla="*/ 167 w 320"/>
                    <a:gd name="T63" fmla="*/ 33 h 296"/>
                    <a:gd name="T64" fmla="*/ 151 w 320"/>
                    <a:gd name="T65" fmla="*/ 5 h 296"/>
                    <a:gd name="T66" fmla="*/ 79 w 320"/>
                    <a:gd name="T67" fmla="*/ 0 h 296"/>
                    <a:gd name="T68" fmla="*/ 81 w 320"/>
                    <a:gd name="T69" fmla="*/ 0 h 296"/>
                    <a:gd name="T70" fmla="*/ 81 w 320"/>
                    <a:gd name="T71" fmla="*/ 0 h 2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0"/>
                    <a:gd name="T109" fmla="*/ 0 h 296"/>
                    <a:gd name="T110" fmla="*/ 320 w 320"/>
                    <a:gd name="T111" fmla="*/ 296 h 2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0" h="296">
                      <a:moveTo>
                        <a:pt x="81" y="0"/>
                      </a:moveTo>
                      <a:lnTo>
                        <a:pt x="0" y="68"/>
                      </a:lnTo>
                      <a:lnTo>
                        <a:pt x="43" y="151"/>
                      </a:lnTo>
                      <a:lnTo>
                        <a:pt x="71" y="170"/>
                      </a:lnTo>
                      <a:lnTo>
                        <a:pt x="82" y="138"/>
                      </a:lnTo>
                      <a:lnTo>
                        <a:pt x="55" y="140"/>
                      </a:lnTo>
                      <a:lnTo>
                        <a:pt x="40" y="72"/>
                      </a:lnTo>
                      <a:lnTo>
                        <a:pt x="76" y="52"/>
                      </a:lnTo>
                      <a:lnTo>
                        <a:pt x="85" y="137"/>
                      </a:lnTo>
                      <a:lnTo>
                        <a:pt x="123" y="171"/>
                      </a:lnTo>
                      <a:lnTo>
                        <a:pt x="59" y="235"/>
                      </a:lnTo>
                      <a:lnTo>
                        <a:pt x="43" y="255"/>
                      </a:lnTo>
                      <a:lnTo>
                        <a:pt x="63" y="271"/>
                      </a:lnTo>
                      <a:lnTo>
                        <a:pt x="76" y="255"/>
                      </a:lnTo>
                      <a:lnTo>
                        <a:pt x="85" y="276"/>
                      </a:lnTo>
                      <a:lnTo>
                        <a:pt x="123" y="295"/>
                      </a:lnTo>
                      <a:lnTo>
                        <a:pt x="99" y="243"/>
                      </a:lnTo>
                      <a:lnTo>
                        <a:pt x="179" y="167"/>
                      </a:lnTo>
                      <a:lnTo>
                        <a:pt x="148" y="132"/>
                      </a:lnTo>
                      <a:lnTo>
                        <a:pt x="210" y="140"/>
                      </a:lnTo>
                      <a:lnTo>
                        <a:pt x="226" y="263"/>
                      </a:lnTo>
                      <a:lnTo>
                        <a:pt x="247" y="261"/>
                      </a:lnTo>
                      <a:lnTo>
                        <a:pt x="251" y="250"/>
                      </a:lnTo>
                      <a:lnTo>
                        <a:pt x="271" y="256"/>
                      </a:lnTo>
                      <a:lnTo>
                        <a:pt x="300" y="265"/>
                      </a:lnTo>
                      <a:lnTo>
                        <a:pt x="319" y="262"/>
                      </a:lnTo>
                      <a:lnTo>
                        <a:pt x="261" y="219"/>
                      </a:lnTo>
                      <a:lnTo>
                        <a:pt x="249" y="122"/>
                      </a:lnTo>
                      <a:lnTo>
                        <a:pt x="218" y="112"/>
                      </a:lnTo>
                      <a:lnTo>
                        <a:pt x="139" y="100"/>
                      </a:lnTo>
                      <a:lnTo>
                        <a:pt x="159" y="60"/>
                      </a:lnTo>
                      <a:lnTo>
                        <a:pt x="167" y="33"/>
                      </a:lnTo>
                      <a:lnTo>
                        <a:pt x="151" y="5"/>
                      </a:lnTo>
                      <a:lnTo>
                        <a:pt x="79" y="0"/>
                      </a:lnTo>
                      <a:lnTo>
                        <a:pt x="81" y="0"/>
                      </a:lnTo>
                    </a:path>
                  </a:pathLst>
                </a:custGeom>
                <a:solidFill>
                  <a:srgbClr val="4F4F4F"/>
                </a:solidFill>
                <a:ln w="18649">
                  <a:solidFill>
                    <a:srgbClr val="FFFFFF"/>
                  </a:solidFill>
                  <a:round/>
                  <a:headEnd/>
                  <a:tailEnd/>
                </a:ln>
              </p:spPr>
              <p:txBody>
                <a:bodyPr/>
                <a:lstStyle/>
                <a:p>
                  <a:endParaRPr lang="zh-TW" altLang="en-US"/>
                </a:p>
              </p:txBody>
            </p:sp>
            <p:sp>
              <p:nvSpPr>
                <p:cNvPr id="205907" name="Oval 39"/>
                <p:cNvSpPr>
                  <a:spLocks noChangeArrowheads="1"/>
                </p:cNvSpPr>
                <p:nvPr/>
              </p:nvSpPr>
              <p:spPr bwMode="auto">
                <a:xfrm>
                  <a:off x="845" y="1694"/>
                  <a:ext cx="105" cy="108"/>
                </a:xfrm>
                <a:prstGeom prst="ellipse">
                  <a:avLst/>
                </a:prstGeom>
                <a:solidFill>
                  <a:srgbClr val="C0C0C0"/>
                </a:solidFill>
                <a:ln w="18649">
                  <a:solidFill>
                    <a:srgbClr val="000000"/>
                  </a:solidFill>
                  <a:round/>
                  <a:headEnd/>
                  <a:tailEnd/>
                </a:ln>
              </p:spPr>
              <p:txBody>
                <a:bodyPr wrap="none" anchor="ctr"/>
                <a:lstStyle/>
                <a:p>
                  <a:endParaRPr lang="zh-TW" altLang="en-US"/>
                </a:p>
              </p:txBody>
            </p:sp>
          </p:grpSp>
          <p:grpSp>
            <p:nvGrpSpPr>
              <p:cNvPr id="10" name="Group 40"/>
              <p:cNvGrpSpPr>
                <a:grpSpLocks/>
              </p:cNvGrpSpPr>
              <p:nvPr/>
            </p:nvGrpSpPr>
            <p:grpSpPr bwMode="auto">
              <a:xfrm>
                <a:off x="1160" y="3091"/>
                <a:ext cx="194" cy="233"/>
                <a:chOff x="762" y="1694"/>
                <a:chExt cx="320" cy="385"/>
              </a:xfrm>
            </p:grpSpPr>
            <p:sp>
              <p:nvSpPr>
                <p:cNvPr id="205904" name="Freeform 41"/>
                <p:cNvSpPr>
                  <a:spLocks/>
                </p:cNvSpPr>
                <p:nvPr/>
              </p:nvSpPr>
              <p:spPr bwMode="auto">
                <a:xfrm>
                  <a:off x="762" y="1783"/>
                  <a:ext cx="320" cy="296"/>
                </a:xfrm>
                <a:custGeom>
                  <a:avLst/>
                  <a:gdLst>
                    <a:gd name="T0" fmla="*/ 81 w 320"/>
                    <a:gd name="T1" fmla="*/ 0 h 296"/>
                    <a:gd name="T2" fmla="*/ 0 w 320"/>
                    <a:gd name="T3" fmla="*/ 68 h 296"/>
                    <a:gd name="T4" fmla="*/ 43 w 320"/>
                    <a:gd name="T5" fmla="*/ 151 h 296"/>
                    <a:gd name="T6" fmla="*/ 71 w 320"/>
                    <a:gd name="T7" fmla="*/ 170 h 296"/>
                    <a:gd name="T8" fmla="*/ 82 w 320"/>
                    <a:gd name="T9" fmla="*/ 138 h 296"/>
                    <a:gd name="T10" fmla="*/ 55 w 320"/>
                    <a:gd name="T11" fmla="*/ 140 h 296"/>
                    <a:gd name="T12" fmla="*/ 40 w 320"/>
                    <a:gd name="T13" fmla="*/ 72 h 296"/>
                    <a:gd name="T14" fmla="*/ 76 w 320"/>
                    <a:gd name="T15" fmla="*/ 52 h 296"/>
                    <a:gd name="T16" fmla="*/ 85 w 320"/>
                    <a:gd name="T17" fmla="*/ 137 h 296"/>
                    <a:gd name="T18" fmla="*/ 123 w 320"/>
                    <a:gd name="T19" fmla="*/ 171 h 296"/>
                    <a:gd name="T20" fmla="*/ 59 w 320"/>
                    <a:gd name="T21" fmla="*/ 235 h 296"/>
                    <a:gd name="T22" fmla="*/ 43 w 320"/>
                    <a:gd name="T23" fmla="*/ 255 h 296"/>
                    <a:gd name="T24" fmla="*/ 63 w 320"/>
                    <a:gd name="T25" fmla="*/ 271 h 296"/>
                    <a:gd name="T26" fmla="*/ 76 w 320"/>
                    <a:gd name="T27" fmla="*/ 255 h 296"/>
                    <a:gd name="T28" fmla="*/ 85 w 320"/>
                    <a:gd name="T29" fmla="*/ 276 h 296"/>
                    <a:gd name="T30" fmla="*/ 123 w 320"/>
                    <a:gd name="T31" fmla="*/ 295 h 296"/>
                    <a:gd name="T32" fmla="*/ 99 w 320"/>
                    <a:gd name="T33" fmla="*/ 243 h 296"/>
                    <a:gd name="T34" fmla="*/ 179 w 320"/>
                    <a:gd name="T35" fmla="*/ 167 h 296"/>
                    <a:gd name="T36" fmla="*/ 148 w 320"/>
                    <a:gd name="T37" fmla="*/ 132 h 296"/>
                    <a:gd name="T38" fmla="*/ 210 w 320"/>
                    <a:gd name="T39" fmla="*/ 140 h 296"/>
                    <a:gd name="T40" fmla="*/ 226 w 320"/>
                    <a:gd name="T41" fmla="*/ 263 h 296"/>
                    <a:gd name="T42" fmla="*/ 247 w 320"/>
                    <a:gd name="T43" fmla="*/ 261 h 296"/>
                    <a:gd name="T44" fmla="*/ 251 w 320"/>
                    <a:gd name="T45" fmla="*/ 250 h 296"/>
                    <a:gd name="T46" fmla="*/ 271 w 320"/>
                    <a:gd name="T47" fmla="*/ 256 h 296"/>
                    <a:gd name="T48" fmla="*/ 300 w 320"/>
                    <a:gd name="T49" fmla="*/ 265 h 296"/>
                    <a:gd name="T50" fmla="*/ 319 w 320"/>
                    <a:gd name="T51" fmla="*/ 262 h 296"/>
                    <a:gd name="T52" fmla="*/ 261 w 320"/>
                    <a:gd name="T53" fmla="*/ 219 h 296"/>
                    <a:gd name="T54" fmla="*/ 249 w 320"/>
                    <a:gd name="T55" fmla="*/ 122 h 296"/>
                    <a:gd name="T56" fmla="*/ 218 w 320"/>
                    <a:gd name="T57" fmla="*/ 112 h 296"/>
                    <a:gd name="T58" fmla="*/ 139 w 320"/>
                    <a:gd name="T59" fmla="*/ 100 h 296"/>
                    <a:gd name="T60" fmla="*/ 159 w 320"/>
                    <a:gd name="T61" fmla="*/ 60 h 296"/>
                    <a:gd name="T62" fmla="*/ 167 w 320"/>
                    <a:gd name="T63" fmla="*/ 33 h 296"/>
                    <a:gd name="T64" fmla="*/ 151 w 320"/>
                    <a:gd name="T65" fmla="*/ 5 h 296"/>
                    <a:gd name="T66" fmla="*/ 79 w 320"/>
                    <a:gd name="T67" fmla="*/ 0 h 296"/>
                    <a:gd name="T68" fmla="*/ 81 w 320"/>
                    <a:gd name="T69" fmla="*/ 0 h 296"/>
                    <a:gd name="T70" fmla="*/ 81 w 320"/>
                    <a:gd name="T71" fmla="*/ 0 h 2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0"/>
                    <a:gd name="T109" fmla="*/ 0 h 296"/>
                    <a:gd name="T110" fmla="*/ 320 w 320"/>
                    <a:gd name="T111" fmla="*/ 296 h 2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0" h="296">
                      <a:moveTo>
                        <a:pt x="81" y="0"/>
                      </a:moveTo>
                      <a:lnTo>
                        <a:pt x="0" y="68"/>
                      </a:lnTo>
                      <a:lnTo>
                        <a:pt x="43" y="151"/>
                      </a:lnTo>
                      <a:lnTo>
                        <a:pt x="71" y="170"/>
                      </a:lnTo>
                      <a:lnTo>
                        <a:pt x="82" y="138"/>
                      </a:lnTo>
                      <a:lnTo>
                        <a:pt x="55" y="140"/>
                      </a:lnTo>
                      <a:lnTo>
                        <a:pt x="40" y="72"/>
                      </a:lnTo>
                      <a:lnTo>
                        <a:pt x="76" y="52"/>
                      </a:lnTo>
                      <a:lnTo>
                        <a:pt x="85" y="137"/>
                      </a:lnTo>
                      <a:lnTo>
                        <a:pt x="123" y="171"/>
                      </a:lnTo>
                      <a:lnTo>
                        <a:pt x="59" y="235"/>
                      </a:lnTo>
                      <a:lnTo>
                        <a:pt x="43" y="255"/>
                      </a:lnTo>
                      <a:lnTo>
                        <a:pt x="63" y="271"/>
                      </a:lnTo>
                      <a:lnTo>
                        <a:pt x="76" y="255"/>
                      </a:lnTo>
                      <a:lnTo>
                        <a:pt x="85" y="276"/>
                      </a:lnTo>
                      <a:lnTo>
                        <a:pt x="123" y="295"/>
                      </a:lnTo>
                      <a:lnTo>
                        <a:pt x="99" y="243"/>
                      </a:lnTo>
                      <a:lnTo>
                        <a:pt x="179" y="167"/>
                      </a:lnTo>
                      <a:lnTo>
                        <a:pt x="148" y="132"/>
                      </a:lnTo>
                      <a:lnTo>
                        <a:pt x="210" y="140"/>
                      </a:lnTo>
                      <a:lnTo>
                        <a:pt x="226" y="263"/>
                      </a:lnTo>
                      <a:lnTo>
                        <a:pt x="247" y="261"/>
                      </a:lnTo>
                      <a:lnTo>
                        <a:pt x="251" y="250"/>
                      </a:lnTo>
                      <a:lnTo>
                        <a:pt x="271" y="256"/>
                      </a:lnTo>
                      <a:lnTo>
                        <a:pt x="300" y="265"/>
                      </a:lnTo>
                      <a:lnTo>
                        <a:pt x="319" y="262"/>
                      </a:lnTo>
                      <a:lnTo>
                        <a:pt x="261" y="219"/>
                      </a:lnTo>
                      <a:lnTo>
                        <a:pt x="249" y="122"/>
                      </a:lnTo>
                      <a:lnTo>
                        <a:pt x="218" y="112"/>
                      </a:lnTo>
                      <a:lnTo>
                        <a:pt x="139" y="100"/>
                      </a:lnTo>
                      <a:lnTo>
                        <a:pt x="159" y="60"/>
                      </a:lnTo>
                      <a:lnTo>
                        <a:pt x="167" y="33"/>
                      </a:lnTo>
                      <a:lnTo>
                        <a:pt x="151" y="5"/>
                      </a:lnTo>
                      <a:lnTo>
                        <a:pt x="79" y="0"/>
                      </a:lnTo>
                      <a:lnTo>
                        <a:pt x="81" y="0"/>
                      </a:lnTo>
                    </a:path>
                  </a:pathLst>
                </a:custGeom>
                <a:solidFill>
                  <a:srgbClr val="4F4F4F"/>
                </a:solidFill>
                <a:ln w="18649">
                  <a:solidFill>
                    <a:srgbClr val="FFFFFF"/>
                  </a:solidFill>
                  <a:round/>
                  <a:headEnd/>
                  <a:tailEnd/>
                </a:ln>
              </p:spPr>
              <p:txBody>
                <a:bodyPr/>
                <a:lstStyle/>
                <a:p>
                  <a:endParaRPr lang="zh-TW" altLang="en-US"/>
                </a:p>
              </p:txBody>
            </p:sp>
            <p:sp>
              <p:nvSpPr>
                <p:cNvPr id="205905" name="Oval 42"/>
                <p:cNvSpPr>
                  <a:spLocks noChangeArrowheads="1"/>
                </p:cNvSpPr>
                <p:nvPr/>
              </p:nvSpPr>
              <p:spPr bwMode="auto">
                <a:xfrm>
                  <a:off x="845" y="1694"/>
                  <a:ext cx="105" cy="108"/>
                </a:xfrm>
                <a:prstGeom prst="ellipse">
                  <a:avLst/>
                </a:prstGeom>
                <a:solidFill>
                  <a:srgbClr val="C0C0C0"/>
                </a:solidFill>
                <a:ln w="18649">
                  <a:solidFill>
                    <a:srgbClr val="000000"/>
                  </a:solidFill>
                  <a:round/>
                  <a:headEnd/>
                  <a:tailEnd/>
                </a:ln>
              </p:spPr>
              <p:txBody>
                <a:bodyPr wrap="none" anchor="ctr"/>
                <a:lstStyle/>
                <a:p>
                  <a:endParaRPr lang="zh-TW" altLang="en-US"/>
                </a:p>
              </p:txBody>
            </p:sp>
          </p:grpSp>
          <p:grpSp>
            <p:nvGrpSpPr>
              <p:cNvPr id="11" name="Group 43"/>
              <p:cNvGrpSpPr>
                <a:grpSpLocks/>
              </p:cNvGrpSpPr>
              <p:nvPr/>
            </p:nvGrpSpPr>
            <p:grpSpPr bwMode="auto">
              <a:xfrm>
                <a:off x="1083" y="3246"/>
                <a:ext cx="194" cy="232"/>
                <a:chOff x="762" y="1694"/>
                <a:chExt cx="320" cy="385"/>
              </a:xfrm>
            </p:grpSpPr>
            <p:sp>
              <p:nvSpPr>
                <p:cNvPr id="205902" name="Freeform 44"/>
                <p:cNvSpPr>
                  <a:spLocks/>
                </p:cNvSpPr>
                <p:nvPr/>
              </p:nvSpPr>
              <p:spPr bwMode="auto">
                <a:xfrm>
                  <a:off x="762" y="1783"/>
                  <a:ext cx="320" cy="296"/>
                </a:xfrm>
                <a:custGeom>
                  <a:avLst/>
                  <a:gdLst>
                    <a:gd name="T0" fmla="*/ 81 w 320"/>
                    <a:gd name="T1" fmla="*/ 0 h 296"/>
                    <a:gd name="T2" fmla="*/ 0 w 320"/>
                    <a:gd name="T3" fmla="*/ 68 h 296"/>
                    <a:gd name="T4" fmla="*/ 43 w 320"/>
                    <a:gd name="T5" fmla="*/ 151 h 296"/>
                    <a:gd name="T6" fmla="*/ 71 w 320"/>
                    <a:gd name="T7" fmla="*/ 170 h 296"/>
                    <a:gd name="T8" fmla="*/ 82 w 320"/>
                    <a:gd name="T9" fmla="*/ 138 h 296"/>
                    <a:gd name="T10" fmla="*/ 55 w 320"/>
                    <a:gd name="T11" fmla="*/ 140 h 296"/>
                    <a:gd name="T12" fmla="*/ 40 w 320"/>
                    <a:gd name="T13" fmla="*/ 72 h 296"/>
                    <a:gd name="T14" fmla="*/ 76 w 320"/>
                    <a:gd name="T15" fmla="*/ 52 h 296"/>
                    <a:gd name="T16" fmla="*/ 85 w 320"/>
                    <a:gd name="T17" fmla="*/ 137 h 296"/>
                    <a:gd name="T18" fmla="*/ 123 w 320"/>
                    <a:gd name="T19" fmla="*/ 171 h 296"/>
                    <a:gd name="T20" fmla="*/ 59 w 320"/>
                    <a:gd name="T21" fmla="*/ 235 h 296"/>
                    <a:gd name="T22" fmla="*/ 43 w 320"/>
                    <a:gd name="T23" fmla="*/ 255 h 296"/>
                    <a:gd name="T24" fmla="*/ 63 w 320"/>
                    <a:gd name="T25" fmla="*/ 271 h 296"/>
                    <a:gd name="T26" fmla="*/ 76 w 320"/>
                    <a:gd name="T27" fmla="*/ 255 h 296"/>
                    <a:gd name="T28" fmla="*/ 85 w 320"/>
                    <a:gd name="T29" fmla="*/ 276 h 296"/>
                    <a:gd name="T30" fmla="*/ 123 w 320"/>
                    <a:gd name="T31" fmla="*/ 295 h 296"/>
                    <a:gd name="T32" fmla="*/ 99 w 320"/>
                    <a:gd name="T33" fmla="*/ 243 h 296"/>
                    <a:gd name="T34" fmla="*/ 179 w 320"/>
                    <a:gd name="T35" fmla="*/ 167 h 296"/>
                    <a:gd name="T36" fmla="*/ 148 w 320"/>
                    <a:gd name="T37" fmla="*/ 132 h 296"/>
                    <a:gd name="T38" fmla="*/ 210 w 320"/>
                    <a:gd name="T39" fmla="*/ 140 h 296"/>
                    <a:gd name="T40" fmla="*/ 226 w 320"/>
                    <a:gd name="T41" fmla="*/ 263 h 296"/>
                    <a:gd name="T42" fmla="*/ 247 w 320"/>
                    <a:gd name="T43" fmla="*/ 261 h 296"/>
                    <a:gd name="T44" fmla="*/ 251 w 320"/>
                    <a:gd name="T45" fmla="*/ 250 h 296"/>
                    <a:gd name="T46" fmla="*/ 271 w 320"/>
                    <a:gd name="T47" fmla="*/ 256 h 296"/>
                    <a:gd name="T48" fmla="*/ 300 w 320"/>
                    <a:gd name="T49" fmla="*/ 265 h 296"/>
                    <a:gd name="T50" fmla="*/ 319 w 320"/>
                    <a:gd name="T51" fmla="*/ 262 h 296"/>
                    <a:gd name="T52" fmla="*/ 261 w 320"/>
                    <a:gd name="T53" fmla="*/ 219 h 296"/>
                    <a:gd name="T54" fmla="*/ 249 w 320"/>
                    <a:gd name="T55" fmla="*/ 122 h 296"/>
                    <a:gd name="T56" fmla="*/ 218 w 320"/>
                    <a:gd name="T57" fmla="*/ 112 h 296"/>
                    <a:gd name="T58" fmla="*/ 139 w 320"/>
                    <a:gd name="T59" fmla="*/ 100 h 296"/>
                    <a:gd name="T60" fmla="*/ 159 w 320"/>
                    <a:gd name="T61" fmla="*/ 60 h 296"/>
                    <a:gd name="T62" fmla="*/ 167 w 320"/>
                    <a:gd name="T63" fmla="*/ 33 h 296"/>
                    <a:gd name="T64" fmla="*/ 151 w 320"/>
                    <a:gd name="T65" fmla="*/ 5 h 296"/>
                    <a:gd name="T66" fmla="*/ 79 w 320"/>
                    <a:gd name="T67" fmla="*/ 0 h 296"/>
                    <a:gd name="T68" fmla="*/ 81 w 320"/>
                    <a:gd name="T69" fmla="*/ 0 h 296"/>
                    <a:gd name="T70" fmla="*/ 81 w 320"/>
                    <a:gd name="T71" fmla="*/ 0 h 2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0"/>
                    <a:gd name="T109" fmla="*/ 0 h 296"/>
                    <a:gd name="T110" fmla="*/ 320 w 320"/>
                    <a:gd name="T111" fmla="*/ 296 h 2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0" h="296">
                      <a:moveTo>
                        <a:pt x="81" y="0"/>
                      </a:moveTo>
                      <a:lnTo>
                        <a:pt x="0" y="68"/>
                      </a:lnTo>
                      <a:lnTo>
                        <a:pt x="43" y="151"/>
                      </a:lnTo>
                      <a:lnTo>
                        <a:pt x="71" y="170"/>
                      </a:lnTo>
                      <a:lnTo>
                        <a:pt x="82" y="138"/>
                      </a:lnTo>
                      <a:lnTo>
                        <a:pt x="55" y="140"/>
                      </a:lnTo>
                      <a:lnTo>
                        <a:pt x="40" y="72"/>
                      </a:lnTo>
                      <a:lnTo>
                        <a:pt x="76" y="52"/>
                      </a:lnTo>
                      <a:lnTo>
                        <a:pt x="85" y="137"/>
                      </a:lnTo>
                      <a:lnTo>
                        <a:pt x="123" y="171"/>
                      </a:lnTo>
                      <a:lnTo>
                        <a:pt x="59" y="235"/>
                      </a:lnTo>
                      <a:lnTo>
                        <a:pt x="43" y="255"/>
                      </a:lnTo>
                      <a:lnTo>
                        <a:pt x="63" y="271"/>
                      </a:lnTo>
                      <a:lnTo>
                        <a:pt x="76" y="255"/>
                      </a:lnTo>
                      <a:lnTo>
                        <a:pt x="85" y="276"/>
                      </a:lnTo>
                      <a:lnTo>
                        <a:pt x="123" y="295"/>
                      </a:lnTo>
                      <a:lnTo>
                        <a:pt x="99" y="243"/>
                      </a:lnTo>
                      <a:lnTo>
                        <a:pt x="179" y="167"/>
                      </a:lnTo>
                      <a:lnTo>
                        <a:pt x="148" y="132"/>
                      </a:lnTo>
                      <a:lnTo>
                        <a:pt x="210" y="140"/>
                      </a:lnTo>
                      <a:lnTo>
                        <a:pt x="226" y="263"/>
                      </a:lnTo>
                      <a:lnTo>
                        <a:pt x="247" y="261"/>
                      </a:lnTo>
                      <a:lnTo>
                        <a:pt x="251" y="250"/>
                      </a:lnTo>
                      <a:lnTo>
                        <a:pt x="271" y="256"/>
                      </a:lnTo>
                      <a:lnTo>
                        <a:pt x="300" y="265"/>
                      </a:lnTo>
                      <a:lnTo>
                        <a:pt x="319" y="262"/>
                      </a:lnTo>
                      <a:lnTo>
                        <a:pt x="261" y="219"/>
                      </a:lnTo>
                      <a:lnTo>
                        <a:pt x="249" y="122"/>
                      </a:lnTo>
                      <a:lnTo>
                        <a:pt x="218" y="112"/>
                      </a:lnTo>
                      <a:lnTo>
                        <a:pt x="139" y="100"/>
                      </a:lnTo>
                      <a:lnTo>
                        <a:pt x="159" y="60"/>
                      </a:lnTo>
                      <a:lnTo>
                        <a:pt x="167" y="33"/>
                      </a:lnTo>
                      <a:lnTo>
                        <a:pt x="151" y="5"/>
                      </a:lnTo>
                      <a:lnTo>
                        <a:pt x="79" y="0"/>
                      </a:lnTo>
                      <a:lnTo>
                        <a:pt x="81" y="0"/>
                      </a:lnTo>
                    </a:path>
                  </a:pathLst>
                </a:custGeom>
                <a:solidFill>
                  <a:srgbClr val="4F4F4F"/>
                </a:solidFill>
                <a:ln w="18649">
                  <a:solidFill>
                    <a:srgbClr val="FFFFFF"/>
                  </a:solidFill>
                  <a:round/>
                  <a:headEnd/>
                  <a:tailEnd/>
                </a:ln>
              </p:spPr>
              <p:txBody>
                <a:bodyPr/>
                <a:lstStyle/>
                <a:p>
                  <a:endParaRPr lang="zh-TW" altLang="en-US"/>
                </a:p>
              </p:txBody>
            </p:sp>
            <p:sp>
              <p:nvSpPr>
                <p:cNvPr id="205903" name="Oval 45"/>
                <p:cNvSpPr>
                  <a:spLocks noChangeArrowheads="1"/>
                </p:cNvSpPr>
                <p:nvPr/>
              </p:nvSpPr>
              <p:spPr bwMode="auto">
                <a:xfrm>
                  <a:off x="845" y="1694"/>
                  <a:ext cx="105" cy="108"/>
                </a:xfrm>
                <a:prstGeom prst="ellipse">
                  <a:avLst/>
                </a:prstGeom>
                <a:solidFill>
                  <a:srgbClr val="C0C0C0"/>
                </a:solidFill>
                <a:ln w="18649">
                  <a:solidFill>
                    <a:srgbClr val="000000"/>
                  </a:solidFill>
                  <a:round/>
                  <a:headEnd/>
                  <a:tailEnd/>
                </a:ln>
              </p:spPr>
              <p:txBody>
                <a:bodyPr wrap="none" anchor="ctr"/>
                <a:lstStyle/>
                <a:p>
                  <a:endParaRPr lang="zh-TW" altLang="en-US"/>
                </a:p>
              </p:txBody>
            </p:sp>
          </p:grpSp>
          <p:grpSp>
            <p:nvGrpSpPr>
              <p:cNvPr id="12" name="Group 46"/>
              <p:cNvGrpSpPr>
                <a:grpSpLocks/>
              </p:cNvGrpSpPr>
              <p:nvPr/>
            </p:nvGrpSpPr>
            <p:grpSpPr bwMode="auto">
              <a:xfrm>
                <a:off x="1277" y="3363"/>
                <a:ext cx="193" cy="232"/>
                <a:chOff x="762" y="1694"/>
                <a:chExt cx="320" cy="385"/>
              </a:xfrm>
            </p:grpSpPr>
            <p:sp>
              <p:nvSpPr>
                <p:cNvPr id="205900" name="Freeform 47"/>
                <p:cNvSpPr>
                  <a:spLocks/>
                </p:cNvSpPr>
                <p:nvPr/>
              </p:nvSpPr>
              <p:spPr bwMode="auto">
                <a:xfrm>
                  <a:off x="762" y="1783"/>
                  <a:ext cx="320" cy="296"/>
                </a:xfrm>
                <a:custGeom>
                  <a:avLst/>
                  <a:gdLst>
                    <a:gd name="T0" fmla="*/ 81 w 320"/>
                    <a:gd name="T1" fmla="*/ 0 h 296"/>
                    <a:gd name="T2" fmla="*/ 0 w 320"/>
                    <a:gd name="T3" fmla="*/ 68 h 296"/>
                    <a:gd name="T4" fmla="*/ 43 w 320"/>
                    <a:gd name="T5" fmla="*/ 151 h 296"/>
                    <a:gd name="T6" fmla="*/ 71 w 320"/>
                    <a:gd name="T7" fmla="*/ 170 h 296"/>
                    <a:gd name="T8" fmla="*/ 82 w 320"/>
                    <a:gd name="T9" fmla="*/ 138 h 296"/>
                    <a:gd name="T10" fmla="*/ 55 w 320"/>
                    <a:gd name="T11" fmla="*/ 140 h 296"/>
                    <a:gd name="T12" fmla="*/ 40 w 320"/>
                    <a:gd name="T13" fmla="*/ 72 h 296"/>
                    <a:gd name="T14" fmla="*/ 76 w 320"/>
                    <a:gd name="T15" fmla="*/ 52 h 296"/>
                    <a:gd name="T16" fmla="*/ 85 w 320"/>
                    <a:gd name="T17" fmla="*/ 137 h 296"/>
                    <a:gd name="T18" fmla="*/ 123 w 320"/>
                    <a:gd name="T19" fmla="*/ 171 h 296"/>
                    <a:gd name="T20" fmla="*/ 59 w 320"/>
                    <a:gd name="T21" fmla="*/ 235 h 296"/>
                    <a:gd name="T22" fmla="*/ 43 w 320"/>
                    <a:gd name="T23" fmla="*/ 255 h 296"/>
                    <a:gd name="T24" fmla="*/ 63 w 320"/>
                    <a:gd name="T25" fmla="*/ 271 h 296"/>
                    <a:gd name="T26" fmla="*/ 76 w 320"/>
                    <a:gd name="T27" fmla="*/ 255 h 296"/>
                    <a:gd name="T28" fmla="*/ 85 w 320"/>
                    <a:gd name="T29" fmla="*/ 276 h 296"/>
                    <a:gd name="T30" fmla="*/ 123 w 320"/>
                    <a:gd name="T31" fmla="*/ 295 h 296"/>
                    <a:gd name="T32" fmla="*/ 99 w 320"/>
                    <a:gd name="T33" fmla="*/ 243 h 296"/>
                    <a:gd name="T34" fmla="*/ 179 w 320"/>
                    <a:gd name="T35" fmla="*/ 167 h 296"/>
                    <a:gd name="T36" fmla="*/ 148 w 320"/>
                    <a:gd name="T37" fmla="*/ 132 h 296"/>
                    <a:gd name="T38" fmla="*/ 210 w 320"/>
                    <a:gd name="T39" fmla="*/ 140 h 296"/>
                    <a:gd name="T40" fmla="*/ 226 w 320"/>
                    <a:gd name="T41" fmla="*/ 263 h 296"/>
                    <a:gd name="T42" fmla="*/ 247 w 320"/>
                    <a:gd name="T43" fmla="*/ 261 h 296"/>
                    <a:gd name="T44" fmla="*/ 251 w 320"/>
                    <a:gd name="T45" fmla="*/ 250 h 296"/>
                    <a:gd name="T46" fmla="*/ 271 w 320"/>
                    <a:gd name="T47" fmla="*/ 256 h 296"/>
                    <a:gd name="T48" fmla="*/ 300 w 320"/>
                    <a:gd name="T49" fmla="*/ 265 h 296"/>
                    <a:gd name="T50" fmla="*/ 319 w 320"/>
                    <a:gd name="T51" fmla="*/ 262 h 296"/>
                    <a:gd name="T52" fmla="*/ 261 w 320"/>
                    <a:gd name="T53" fmla="*/ 219 h 296"/>
                    <a:gd name="T54" fmla="*/ 249 w 320"/>
                    <a:gd name="T55" fmla="*/ 122 h 296"/>
                    <a:gd name="T56" fmla="*/ 218 w 320"/>
                    <a:gd name="T57" fmla="*/ 112 h 296"/>
                    <a:gd name="T58" fmla="*/ 139 w 320"/>
                    <a:gd name="T59" fmla="*/ 100 h 296"/>
                    <a:gd name="T60" fmla="*/ 159 w 320"/>
                    <a:gd name="T61" fmla="*/ 60 h 296"/>
                    <a:gd name="T62" fmla="*/ 167 w 320"/>
                    <a:gd name="T63" fmla="*/ 33 h 296"/>
                    <a:gd name="T64" fmla="*/ 151 w 320"/>
                    <a:gd name="T65" fmla="*/ 5 h 296"/>
                    <a:gd name="T66" fmla="*/ 79 w 320"/>
                    <a:gd name="T67" fmla="*/ 0 h 296"/>
                    <a:gd name="T68" fmla="*/ 81 w 320"/>
                    <a:gd name="T69" fmla="*/ 0 h 296"/>
                    <a:gd name="T70" fmla="*/ 81 w 320"/>
                    <a:gd name="T71" fmla="*/ 0 h 2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0"/>
                    <a:gd name="T109" fmla="*/ 0 h 296"/>
                    <a:gd name="T110" fmla="*/ 320 w 320"/>
                    <a:gd name="T111" fmla="*/ 296 h 2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0" h="296">
                      <a:moveTo>
                        <a:pt x="81" y="0"/>
                      </a:moveTo>
                      <a:lnTo>
                        <a:pt x="0" y="68"/>
                      </a:lnTo>
                      <a:lnTo>
                        <a:pt x="43" y="151"/>
                      </a:lnTo>
                      <a:lnTo>
                        <a:pt x="71" y="170"/>
                      </a:lnTo>
                      <a:lnTo>
                        <a:pt x="82" y="138"/>
                      </a:lnTo>
                      <a:lnTo>
                        <a:pt x="55" y="140"/>
                      </a:lnTo>
                      <a:lnTo>
                        <a:pt x="40" y="72"/>
                      </a:lnTo>
                      <a:lnTo>
                        <a:pt x="76" y="52"/>
                      </a:lnTo>
                      <a:lnTo>
                        <a:pt x="85" y="137"/>
                      </a:lnTo>
                      <a:lnTo>
                        <a:pt x="123" y="171"/>
                      </a:lnTo>
                      <a:lnTo>
                        <a:pt x="59" y="235"/>
                      </a:lnTo>
                      <a:lnTo>
                        <a:pt x="43" y="255"/>
                      </a:lnTo>
                      <a:lnTo>
                        <a:pt x="63" y="271"/>
                      </a:lnTo>
                      <a:lnTo>
                        <a:pt x="76" y="255"/>
                      </a:lnTo>
                      <a:lnTo>
                        <a:pt x="85" y="276"/>
                      </a:lnTo>
                      <a:lnTo>
                        <a:pt x="123" y="295"/>
                      </a:lnTo>
                      <a:lnTo>
                        <a:pt x="99" y="243"/>
                      </a:lnTo>
                      <a:lnTo>
                        <a:pt x="179" y="167"/>
                      </a:lnTo>
                      <a:lnTo>
                        <a:pt x="148" y="132"/>
                      </a:lnTo>
                      <a:lnTo>
                        <a:pt x="210" y="140"/>
                      </a:lnTo>
                      <a:lnTo>
                        <a:pt x="226" y="263"/>
                      </a:lnTo>
                      <a:lnTo>
                        <a:pt x="247" y="261"/>
                      </a:lnTo>
                      <a:lnTo>
                        <a:pt x="251" y="250"/>
                      </a:lnTo>
                      <a:lnTo>
                        <a:pt x="271" y="256"/>
                      </a:lnTo>
                      <a:lnTo>
                        <a:pt x="300" y="265"/>
                      </a:lnTo>
                      <a:lnTo>
                        <a:pt x="319" y="262"/>
                      </a:lnTo>
                      <a:lnTo>
                        <a:pt x="261" y="219"/>
                      </a:lnTo>
                      <a:lnTo>
                        <a:pt x="249" y="122"/>
                      </a:lnTo>
                      <a:lnTo>
                        <a:pt x="218" y="112"/>
                      </a:lnTo>
                      <a:lnTo>
                        <a:pt x="139" y="100"/>
                      </a:lnTo>
                      <a:lnTo>
                        <a:pt x="159" y="60"/>
                      </a:lnTo>
                      <a:lnTo>
                        <a:pt x="167" y="33"/>
                      </a:lnTo>
                      <a:lnTo>
                        <a:pt x="151" y="5"/>
                      </a:lnTo>
                      <a:lnTo>
                        <a:pt x="79" y="0"/>
                      </a:lnTo>
                      <a:lnTo>
                        <a:pt x="81" y="0"/>
                      </a:lnTo>
                    </a:path>
                  </a:pathLst>
                </a:custGeom>
                <a:solidFill>
                  <a:srgbClr val="4F4F4F"/>
                </a:solidFill>
                <a:ln w="18649">
                  <a:solidFill>
                    <a:srgbClr val="FFFFFF"/>
                  </a:solidFill>
                  <a:round/>
                  <a:headEnd/>
                  <a:tailEnd/>
                </a:ln>
              </p:spPr>
              <p:txBody>
                <a:bodyPr/>
                <a:lstStyle/>
                <a:p>
                  <a:endParaRPr lang="zh-TW" altLang="en-US"/>
                </a:p>
              </p:txBody>
            </p:sp>
            <p:sp>
              <p:nvSpPr>
                <p:cNvPr id="205901" name="Oval 48"/>
                <p:cNvSpPr>
                  <a:spLocks noChangeArrowheads="1"/>
                </p:cNvSpPr>
                <p:nvPr/>
              </p:nvSpPr>
              <p:spPr bwMode="auto">
                <a:xfrm>
                  <a:off x="845" y="1694"/>
                  <a:ext cx="105" cy="108"/>
                </a:xfrm>
                <a:prstGeom prst="ellipse">
                  <a:avLst/>
                </a:prstGeom>
                <a:solidFill>
                  <a:srgbClr val="C0C0C0"/>
                </a:solidFill>
                <a:ln w="18649">
                  <a:solidFill>
                    <a:srgbClr val="000000"/>
                  </a:solidFill>
                  <a:round/>
                  <a:headEnd/>
                  <a:tailEnd/>
                </a:ln>
              </p:spPr>
              <p:txBody>
                <a:bodyPr wrap="none" anchor="ctr"/>
                <a:lstStyle/>
                <a:p>
                  <a:endParaRPr lang="zh-TW" altLang="en-US"/>
                </a:p>
              </p:txBody>
            </p:sp>
          </p:grpSp>
          <p:grpSp>
            <p:nvGrpSpPr>
              <p:cNvPr id="13" name="Group 49"/>
              <p:cNvGrpSpPr>
                <a:grpSpLocks/>
              </p:cNvGrpSpPr>
              <p:nvPr/>
            </p:nvGrpSpPr>
            <p:grpSpPr bwMode="auto">
              <a:xfrm>
                <a:off x="1239" y="3207"/>
                <a:ext cx="193" cy="233"/>
                <a:chOff x="762" y="1694"/>
                <a:chExt cx="320" cy="385"/>
              </a:xfrm>
            </p:grpSpPr>
            <p:sp>
              <p:nvSpPr>
                <p:cNvPr id="205898" name="Freeform 50"/>
                <p:cNvSpPr>
                  <a:spLocks/>
                </p:cNvSpPr>
                <p:nvPr/>
              </p:nvSpPr>
              <p:spPr bwMode="auto">
                <a:xfrm>
                  <a:off x="762" y="1783"/>
                  <a:ext cx="320" cy="296"/>
                </a:xfrm>
                <a:custGeom>
                  <a:avLst/>
                  <a:gdLst>
                    <a:gd name="T0" fmla="*/ 81 w 320"/>
                    <a:gd name="T1" fmla="*/ 0 h 296"/>
                    <a:gd name="T2" fmla="*/ 0 w 320"/>
                    <a:gd name="T3" fmla="*/ 68 h 296"/>
                    <a:gd name="T4" fmla="*/ 43 w 320"/>
                    <a:gd name="T5" fmla="*/ 151 h 296"/>
                    <a:gd name="T6" fmla="*/ 71 w 320"/>
                    <a:gd name="T7" fmla="*/ 170 h 296"/>
                    <a:gd name="T8" fmla="*/ 82 w 320"/>
                    <a:gd name="T9" fmla="*/ 138 h 296"/>
                    <a:gd name="T10" fmla="*/ 55 w 320"/>
                    <a:gd name="T11" fmla="*/ 140 h 296"/>
                    <a:gd name="T12" fmla="*/ 40 w 320"/>
                    <a:gd name="T13" fmla="*/ 72 h 296"/>
                    <a:gd name="T14" fmla="*/ 76 w 320"/>
                    <a:gd name="T15" fmla="*/ 52 h 296"/>
                    <a:gd name="T16" fmla="*/ 85 w 320"/>
                    <a:gd name="T17" fmla="*/ 137 h 296"/>
                    <a:gd name="T18" fmla="*/ 123 w 320"/>
                    <a:gd name="T19" fmla="*/ 171 h 296"/>
                    <a:gd name="T20" fmla="*/ 59 w 320"/>
                    <a:gd name="T21" fmla="*/ 235 h 296"/>
                    <a:gd name="T22" fmla="*/ 43 w 320"/>
                    <a:gd name="T23" fmla="*/ 255 h 296"/>
                    <a:gd name="T24" fmla="*/ 63 w 320"/>
                    <a:gd name="T25" fmla="*/ 271 h 296"/>
                    <a:gd name="T26" fmla="*/ 76 w 320"/>
                    <a:gd name="T27" fmla="*/ 255 h 296"/>
                    <a:gd name="T28" fmla="*/ 85 w 320"/>
                    <a:gd name="T29" fmla="*/ 276 h 296"/>
                    <a:gd name="T30" fmla="*/ 123 w 320"/>
                    <a:gd name="T31" fmla="*/ 295 h 296"/>
                    <a:gd name="T32" fmla="*/ 99 w 320"/>
                    <a:gd name="T33" fmla="*/ 243 h 296"/>
                    <a:gd name="T34" fmla="*/ 179 w 320"/>
                    <a:gd name="T35" fmla="*/ 167 h 296"/>
                    <a:gd name="T36" fmla="*/ 148 w 320"/>
                    <a:gd name="T37" fmla="*/ 132 h 296"/>
                    <a:gd name="T38" fmla="*/ 210 w 320"/>
                    <a:gd name="T39" fmla="*/ 140 h 296"/>
                    <a:gd name="T40" fmla="*/ 226 w 320"/>
                    <a:gd name="T41" fmla="*/ 263 h 296"/>
                    <a:gd name="T42" fmla="*/ 247 w 320"/>
                    <a:gd name="T43" fmla="*/ 261 h 296"/>
                    <a:gd name="T44" fmla="*/ 251 w 320"/>
                    <a:gd name="T45" fmla="*/ 250 h 296"/>
                    <a:gd name="T46" fmla="*/ 271 w 320"/>
                    <a:gd name="T47" fmla="*/ 256 h 296"/>
                    <a:gd name="T48" fmla="*/ 300 w 320"/>
                    <a:gd name="T49" fmla="*/ 265 h 296"/>
                    <a:gd name="T50" fmla="*/ 319 w 320"/>
                    <a:gd name="T51" fmla="*/ 262 h 296"/>
                    <a:gd name="T52" fmla="*/ 261 w 320"/>
                    <a:gd name="T53" fmla="*/ 219 h 296"/>
                    <a:gd name="T54" fmla="*/ 249 w 320"/>
                    <a:gd name="T55" fmla="*/ 122 h 296"/>
                    <a:gd name="T56" fmla="*/ 218 w 320"/>
                    <a:gd name="T57" fmla="*/ 112 h 296"/>
                    <a:gd name="T58" fmla="*/ 139 w 320"/>
                    <a:gd name="T59" fmla="*/ 100 h 296"/>
                    <a:gd name="T60" fmla="*/ 159 w 320"/>
                    <a:gd name="T61" fmla="*/ 60 h 296"/>
                    <a:gd name="T62" fmla="*/ 167 w 320"/>
                    <a:gd name="T63" fmla="*/ 33 h 296"/>
                    <a:gd name="T64" fmla="*/ 151 w 320"/>
                    <a:gd name="T65" fmla="*/ 5 h 296"/>
                    <a:gd name="T66" fmla="*/ 79 w 320"/>
                    <a:gd name="T67" fmla="*/ 0 h 296"/>
                    <a:gd name="T68" fmla="*/ 81 w 320"/>
                    <a:gd name="T69" fmla="*/ 0 h 296"/>
                    <a:gd name="T70" fmla="*/ 81 w 320"/>
                    <a:gd name="T71" fmla="*/ 0 h 2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0"/>
                    <a:gd name="T109" fmla="*/ 0 h 296"/>
                    <a:gd name="T110" fmla="*/ 320 w 320"/>
                    <a:gd name="T111" fmla="*/ 296 h 2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0" h="296">
                      <a:moveTo>
                        <a:pt x="81" y="0"/>
                      </a:moveTo>
                      <a:lnTo>
                        <a:pt x="0" y="68"/>
                      </a:lnTo>
                      <a:lnTo>
                        <a:pt x="43" y="151"/>
                      </a:lnTo>
                      <a:lnTo>
                        <a:pt x="71" y="170"/>
                      </a:lnTo>
                      <a:lnTo>
                        <a:pt x="82" y="138"/>
                      </a:lnTo>
                      <a:lnTo>
                        <a:pt x="55" y="140"/>
                      </a:lnTo>
                      <a:lnTo>
                        <a:pt x="40" y="72"/>
                      </a:lnTo>
                      <a:lnTo>
                        <a:pt x="76" y="52"/>
                      </a:lnTo>
                      <a:lnTo>
                        <a:pt x="85" y="137"/>
                      </a:lnTo>
                      <a:lnTo>
                        <a:pt x="123" y="171"/>
                      </a:lnTo>
                      <a:lnTo>
                        <a:pt x="59" y="235"/>
                      </a:lnTo>
                      <a:lnTo>
                        <a:pt x="43" y="255"/>
                      </a:lnTo>
                      <a:lnTo>
                        <a:pt x="63" y="271"/>
                      </a:lnTo>
                      <a:lnTo>
                        <a:pt x="76" y="255"/>
                      </a:lnTo>
                      <a:lnTo>
                        <a:pt x="85" y="276"/>
                      </a:lnTo>
                      <a:lnTo>
                        <a:pt x="123" y="295"/>
                      </a:lnTo>
                      <a:lnTo>
                        <a:pt x="99" y="243"/>
                      </a:lnTo>
                      <a:lnTo>
                        <a:pt x="179" y="167"/>
                      </a:lnTo>
                      <a:lnTo>
                        <a:pt x="148" y="132"/>
                      </a:lnTo>
                      <a:lnTo>
                        <a:pt x="210" y="140"/>
                      </a:lnTo>
                      <a:lnTo>
                        <a:pt x="226" y="263"/>
                      </a:lnTo>
                      <a:lnTo>
                        <a:pt x="247" y="261"/>
                      </a:lnTo>
                      <a:lnTo>
                        <a:pt x="251" y="250"/>
                      </a:lnTo>
                      <a:lnTo>
                        <a:pt x="271" y="256"/>
                      </a:lnTo>
                      <a:lnTo>
                        <a:pt x="300" y="265"/>
                      </a:lnTo>
                      <a:lnTo>
                        <a:pt x="319" y="262"/>
                      </a:lnTo>
                      <a:lnTo>
                        <a:pt x="261" y="219"/>
                      </a:lnTo>
                      <a:lnTo>
                        <a:pt x="249" y="122"/>
                      </a:lnTo>
                      <a:lnTo>
                        <a:pt x="218" y="112"/>
                      </a:lnTo>
                      <a:lnTo>
                        <a:pt x="139" y="100"/>
                      </a:lnTo>
                      <a:lnTo>
                        <a:pt x="159" y="60"/>
                      </a:lnTo>
                      <a:lnTo>
                        <a:pt x="167" y="33"/>
                      </a:lnTo>
                      <a:lnTo>
                        <a:pt x="151" y="5"/>
                      </a:lnTo>
                      <a:lnTo>
                        <a:pt x="79" y="0"/>
                      </a:lnTo>
                      <a:lnTo>
                        <a:pt x="81" y="0"/>
                      </a:lnTo>
                    </a:path>
                  </a:pathLst>
                </a:custGeom>
                <a:solidFill>
                  <a:srgbClr val="4F4F4F"/>
                </a:solidFill>
                <a:ln w="18649">
                  <a:solidFill>
                    <a:srgbClr val="FFFFFF"/>
                  </a:solidFill>
                  <a:round/>
                  <a:headEnd/>
                  <a:tailEnd/>
                </a:ln>
              </p:spPr>
              <p:txBody>
                <a:bodyPr/>
                <a:lstStyle/>
                <a:p>
                  <a:endParaRPr lang="zh-TW" altLang="en-US"/>
                </a:p>
              </p:txBody>
            </p:sp>
            <p:sp>
              <p:nvSpPr>
                <p:cNvPr id="205899" name="Oval 51"/>
                <p:cNvSpPr>
                  <a:spLocks noChangeArrowheads="1"/>
                </p:cNvSpPr>
                <p:nvPr/>
              </p:nvSpPr>
              <p:spPr bwMode="auto">
                <a:xfrm>
                  <a:off x="845" y="1694"/>
                  <a:ext cx="105" cy="108"/>
                </a:xfrm>
                <a:prstGeom prst="ellipse">
                  <a:avLst/>
                </a:prstGeom>
                <a:solidFill>
                  <a:srgbClr val="C0C0C0"/>
                </a:solidFill>
                <a:ln w="18649">
                  <a:solidFill>
                    <a:srgbClr val="000000"/>
                  </a:solidFill>
                  <a:round/>
                  <a:headEnd/>
                  <a:tailEnd/>
                </a:ln>
              </p:spPr>
              <p:txBody>
                <a:bodyPr wrap="none" anchor="ctr"/>
                <a:lstStyle/>
                <a:p>
                  <a:endParaRPr lang="zh-TW" altLang="en-US"/>
                </a:p>
              </p:txBody>
            </p:sp>
          </p:grpSp>
          <p:sp>
            <p:nvSpPr>
              <p:cNvPr id="205897" name="Text Box 52"/>
              <p:cNvSpPr txBox="1">
                <a:spLocks noChangeArrowheads="1"/>
              </p:cNvSpPr>
              <p:nvPr/>
            </p:nvSpPr>
            <p:spPr bwMode="auto">
              <a:xfrm>
                <a:off x="2353" y="2743"/>
                <a:ext cx="776" cy="154"/>
              </a:xfrm>
              <a:prstGeom prst="rect">
                <a:avLst/>
              </a:prstGeom>
              <a:noFill/>
              <a:ln w="9525">
                <a:noFill/>
                <a:miter lim="800000"/>
                <a:headEnd/>
                <a:tailEnd/>
              </a:ln>
            </p:spPr>
            <p:txBody>
              <a:bodyPr>
                <a:spAutoFit/>
              </a:bodyPr>
              <a:lstStyle/>
              <a:p>
                <a:pPr>
                  <a:spcBef>
                    <a:spcPct val="50000"/>
                  </a:spcBef>
                </a:pPr>
                <a:r>
                  <a:rPr kumimoji="0" lang="en-US" altLang="zh-TW" sz="1000" b="1" i="1">
                    <a:solidFill>
                      <a:srgbClr val="FF0000"/>
                    </a:solidFill>
                    <a:ea typeface="標楷體" pitchFamily="65" charset="-120"/>
                  </a:rPr>
                  <a:t>Here we are !</a:t>
                </a:r>
              </a:p>
            </p:txBody>
          </p:sp>
        </p:grpSp>
        <p:sp>
          <p:nvSpPr>
            <p:cNvPr id="205869" name="Line 53"/>
            <p:cNvSpPr>
              <a:spLocks noChangeShapeType="1"/>
            </p:cNvSpPr>
            <p:nvPr/>
          </p:nvSpPr>
          <p:spPr bwMode="auto">
            <a:xfrm rot="-600000">
              <a:off x="2911" y="3016"/>
              <a:ext cx="66" cy="143"/>
            </a:xfrm>
            <a:prstGeom prst="line">
              <a:avLst/>
            </a:prstGeom>
            <a:noFill/>
            <a:ln w="38100">
              <a:solidFill>
                <a:schemeClr val="hlink"/>
              </a:solidFill>
              <a:round/>
              <a:headEnd/>
              <a:tailEnd/>
            </a:ln>
          </p:spPr>
          <p:txBody>
            <a:bodyPr/>
            <a:lstStyle/>
            <a:p>
              <a:endParaRPr lang="zh-TW" altLang="en-US"/>
            </a:p>
          </p:txBody>
        </p:sp>
        <p:sp>
          <p:nvSpPr>
            <p:cNvPr id="205870" name="Line 54"/>
            <p:cNvSpPr>
              <a:spLocks noChangeShapeType="1"/>
            </p:cNvSpPr>
            <p:nvPr/>
          </p:nvSpPr>
          <p:spPr bwMode="auto">
            <a:xfrm rot="-600000">
              <a:off x="3021" y="2927"/>
              <a:ext cx="65" cy="143"/>
            </a:xfrm>
            <a:prstGeom prst="line">
              <a:avLst/>
            </a:prstGeom>
            <a:noFill/>
            <a:ln w="38100">
              <a:solidFill>
                <a:schemeClr val="hlink"/>
              </a:solidFill>
              <a:round/>
              <a:headEnd/>
              <a:tailEnd/>
            </a:ln>
          </p:spPr>
          <p:txBody>
            <a:bodyPr/>
            <a:lstStyle/>
            <a:p>
              <a:endParaRPr lang="zh-TW" altLang="en-US"/>
            </a:p>
          </p:txBody>
        </p:sp>
        <p:sp>
          <p:nvSpPr>
            <p:cNvPr id="205871" name="Line 55"/>
            <p:cNvSpPr>
              <a:spLocks noChangeShapeType="1"/>
            </p:cNvSpPr>
            <p:nvPr/>
          </p:nvSpPr>
          <p:spPr bwMode="auto">
            <a:xfrm rot="-600000">
              <a:off x="3139" y="2836"/>
              <a:ext cx="65" cy="143"/>
            </a:xfrm>
            <a:prstGeom prst="line">
              <a:avLst/>
            </a:prstGeom>
            <a:noFill/>
            <a:ln w="38100">
              <a:solidFill>
                <a:schemeClr val="hlink"/>
              </a:solidFill>
              <a:round/>
              <a:headEnd/>
              <a:tailEnd/>
            </a:ln>
          </p:spPr>
          <p:txBody>
            <a:bodyPr/>
            <a:lstStyle/>
            <a:p>
              <a:endParaRPr lang="zh-TW" altLang="en-US"/>
            </a:p>
          </p:txBody>
        </p:sp>
        <p:sp>
          <p:nvSpPr>
            <p:cNvPr id="205872" name="Line 56"/>
            <p:cNvSpPr>
              <a:spLocks noChangeShapeType="1"/>
            </p:cNvSpPr>
            <p:nvPr/>
          </p:nvSpPr>
          <p:spPr bwMode="auto">
            <a:xfrm rot="-600000">
              <a:off x="3247" y="2750"/>
              <a:ext cx="66" cy="142"/>
            </a:xfrm>
            <a:prstGeom prst="line">
              <a:avLst/>
            </a:prstGeom>
            <a:noFill/>
            <a:ln w="38100">
              <a:solidFill>
                <a:schemeClr val="hlink"/>
              </a:solidFill>
              <a:round/>
              <a:headEnd/>
              <a:tailEnd/>
            </a:ln>
          </p:spPr>
          <p:txBody>
            <a:bodyPr/>
            <a:lstStyle/>
            <a:p>
              <a:endParaRPr lang="zh-TW" altLang="en-US"/>
            </a:p>
          </p:txBody>
        </p:sp>
        <p:grpSp>
          <p:nvGrpSpPr>
            <p:cNvPr id="14" name="Group 57"/>
            <p:cNvGrpSpPr>
              <a:grpSpLocks/>
            </p:cNvGrpSpPr>
            <p:nvPr/>
          </p:nvGrpSpPr>
          <p:grpSpPr bwMode="auto">
            <a:xfrm>
              <a:off x="2444" y="2897"/>
              <a:ext cx="258" cy="310"/>
              <a:chOff x="762" y="1694"/>
              <a:chExt cx="320" cy="385"/>
            </a:xfrm>
          </p:grpSpPr>
          <p:sp>
            <p:nvSpPr>
              <p:cNvPr id="205877" name="Freeform 58"/>
              <p:cNvSpPr>
                <a:spLocks/>
              </p:cNvSpPr>
              <p:nvPr/>
            </p:nvSpPr>
            <p:spPr bwMode="auto">
              <a:xfrm>
                <a:off x="762" y="1783"/>
                <a:ext cx="320" cy="296"/>
              </a:xfrm>
              <a:custGeom>
                <a:avLst/>
                <a:gdLst>
                  <a:gd name="T0" fmla="*/ 81 w 320"/>
                  <a:gd name="T1" fmla="*/ 0 h 296"/>
                  <a:gd name="T2" fmla="*/ 0 w 320"/>
                  <a:gd name="T3" fmla="*/ 68 h 296"/>
                  <a:gd name="T4" fmla="*/ 43 w 320"/>
                  <a:gd name="T5" fmla="*/ 151 h 296"/>
                  <a:gd name="T6" fmla="*/ 71 w 320"/>
                  <a:gd name="T7" fmla="*/ 170 h 296"/>
                  <a:gd name="T8" fmla="*/ 82 w 320"/>
                  <a:gd name="T9" fmla="*/ 138 h 296"/>
                  <a:gd name="T10" fmla="*/ 55 w 320"/>
                  <a:gd name="T11" fmla="*/ 140 h 296"/>
                  <a:gd name="T12" fmla="*/ 40 w 320"/>
                  <a:gd name="T13" fmla="*/ 72 h 296"/>
                  <a:gd name="T14" fmla="*/ 76 w 320"/>
                  <a:gd name="T15" fmla="*/ 52 h 296"/>
                  <a:gd name="T16" fmla="*/ 85 w 320"/>
                  <a:gd name="T17" fmla="*/ 137 h 296"/>
                  <a:gd name="T18" fmla="*/ 123 w 320"/>
                  <a:gd name="T19" fmla="*/ 171 h 296"/>
                  <a:gd name="T20" fmla="*/ 59 w 320"/>
                  <a:gd name="T21" fmla="*/ 235 h 296"/>
                  <a:gd name="T22" fmla="*/ 43 w 320"/>
                  <a:gd name="T23" fmla="*/ 255 h 296"/>
                  <a:gd name="T24" fmla="*/ 63 w 320"/>
                  <a:gd name="T25" fmla="*/ 271 h 296"/>
                  <a:gd name="T26" fmla="*/ 76 w 320"/>
                  <a:gd name="T27" fmla="*/ 255 h 296"/>
                  <a:gd name="T28" fmla="*/ 85 w 320"/>
                  <a:gd name="T29" fmla="*/ 276 h 296"/>
                  <a:gd name="T30" fmla="*/ 123 w 320"/>
                  <a:gd name="T31" fmla="*/ 295 h 296"/>
                  <a:gd name="T32" fmla="*/ 99 w 320"/>
                  <a:gd name="T33" fmla="*/ 243 h 296"/>
                  <a:gd name="T34" fmla="*/ 179 w 320"/>
                  <a:gd name="T35" fmla="*/ 167 h 296"/>
                  <a:gd name="T36" fmla="*/ 148 w 320"/>
                  <a:gd name="T37" fmla="*/ 132 h 296"/>
                  <a:gd name="T38" fmla="*/ 210 w 320"/>
                  <a:gd name="T39" fmla="*/ 140 h 296"/>
                  <a:gd name="T40" fmla="*/ 226 w 320"/>
                  <a:gd name="T41" fmla="*/ 263 h 296"/>
                  <a:gd name="T42" fmla="*/ 247 w 320"/>
                  <a:gd name="T43" fmla="*/ 261 h 296"/>
                  <a:gd name="T44" fmla="*/ 251 w 320"/>
                  <a:gd name="T45" fmla="*/ 250 h 296"/>
                  <a:gd name="T46" fmla="*/ 271 w 320"/>
                  <a:gd name="T47" fmla="*/ 256 h 296"/>
                  <a:gd name="T48" fmla="*/ 300 w 320"/>
                  <a:gd name="T49" fmla="*/ 265 h 296"/>
                  <a:gd name="T50" fmla="*/ 319 w 320"/>
                  <a:gd name="T51" fmla="*/ 262 h 296"/>
                  <a:gd name="T52" fmla="*/ 261 w 320"/>
                  <a:gd name="T53" fmla="*/ 219 h 296"/>
                  <a:gd name="T54" fmla="*/ 249 w 320"/>
                  <a:gd name="T55" fmla="*/ 122 h 296"/>
                  <a:gd name="T56" fmla="*/ 218 w 320"/>
                  <a:gd name="T57" fmla="*/ 112 h 296"/>
                  <a:gd name="T58" fmla="*/ 139 w 320"/>
                  <a:gd name="T59" fmla="*/ 100 h 296"/>
                  <a:gd name="T60" fmla="*/ 159 w 320"/>
                  <a:gd name="T61" fmla="*/ 60 h 296"/>
                  <a:gd name="T62" fmla="*/ 167 w 320"/>
                  <a:gd name="T63" fmla="*/ 33 h 296"/>
                  <a:gd name="T64" fmla="*/ 151 w 320"/>
                  <a:gd name="T65" fmla="*/ 5 h 296"/>
                  <a:gd name="T66" fmla="*/ 79 w 320"/>
                  <a:gd name="T67" fmla="*/ 0 h 296"/>
                  <a:gd name="T68" fmla="*/ 81 w 320"/>
                  <a:gd name="T69" fmla="*/ 0 h 296"/>
                  <a:gd name="T70" fmla="*/ 81 w 320"/>
                  <a:gd name="T71" fmla="*/ 0 h 2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0"/>
                  <a:gd name="T109" fmla="*/ 0 h 296"/>
                  <a:gd name="T110" fmla="*/ 320 w 320"/>
                  <a:gd name="T111" fmla="*/ 296 h 2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0" h="296">
                    <a:moveTo>
                      <a:pt x="81" y="0"/>
                    </a:moveTo>
                    <a:lnTo>
                      <a:pt x="0" y="68"/>
                    </a:lnTo>
                    <a:lnTo>
                      <a:pt x="43" y="151"/>
                    </a:lnTo>
                    <a:lnTo>
                      <a:pt x="71" y="170"/>
                    </a:lnTo>
                    <a:lnTo>
                      <a:pt x="82" y="138"/>
                    </a:lnTo>
                    <a:lnTo>
                      <a:pt x="55" y="140"/>
                    </a:lnTo>
                    <a:lnTo>
                      <a:pt x="40" y="72"/>
                    </a:lnTo>
                    <a:lnTo>
                      <a:pt x="76" y="52"/>
                    </a:lnTo>
                    <a:lnTo>
                      <a:pt x="85" y="137"/>
                    </a:lnTo>
                    <a:lnTo>
                      <a:pt x="123" y="171"/>
                    </a:lnTo>
                    <a:lnTo>
                      <a:pt x="59" y="235"/>
                    </a:lnTo>
                    <a:lnTo>
                      <a:pt x="43" y="255"/>
                    </a:lnTo>
                    <a:lnTo>
                      <a:pt x="63" y="271"/>
                    </a:lnTo>
                    <a:lnTo>
                      <a:pt x="76" y="255"/>
                    </a:lnTo>
                    <a:lnTo>
                      <a:pt x="85" y="276"/>
                    </a:lnTo>
                    <a:lnTo>
                      <a:pt x="123" y="295"/>
                    </a:lnTo>
                    <a:lnTo>
                      <a:pt x="99" y="243"/>
                    </a:lnTo>
                    <a:lnTo>
                      <a:pt x="179" y="167"/>
                    </a:lnTo>
                    <a:lnTo>
                      <a:pt x="148" y="132"/>
                    </a:lnTo>
                    <a:lnTo>
                      <a:pt x="210" y="140"/>
                    </a:lnTo>
                    <a:lnTo>
                      <a:pt x="226" y="263"/>
                    </a:lnTo>
                    <a:lnTo>
                      <a:pt x="247" y="261"/>
                    </a:lnTo>
                    <a:lnTo>
                      <a:pt x="251" y="250"/>
                    </a:lnTo>
                    <a:lnTo>
                      <a:pt x="271" y="256"/>
                    </a:lnTo>
                    <a:lnTo>
                      <a:pt x="300" y="265"/>
                    </a:lnTo>
                    <a:lnTo>
                      <a:pt x="319" y="262"/>
                    </a:lnTo>
                    <a:lnTo>
                      <a:pt x="261" y="219"/>
                    </a:lnTo>
                    <a:lnTo>
                      <a:pt x="249" y="122"/>
                    </a:lnTo>
                    <a:lnTo>
                      <a:pt x="218" y="112"/>
                    </a:lnTo>
                    <a:lnTo>
                      <a:pt x="139" y="100"/>
                    </a:lnTo>
                    <a:lnTo>
                      <a:pt x="159" y="60"/>
                    </a:lnTo>
                    <a:lnTo>
                      <a:pt x="167" y="33"/>
                    </a:lnTo>
                    <a:lnTo>
                      <a:pt x="151" y="5"/>
                    </a:lnTo>
                    <a:lnTo>
                      <a:pt x="79" y="0"/>
                    </a:lnTo>
                    <a:lnTo>
                      <a:pt x="81" y="0"/>
                    </a:lnTo>
                  </a:path>
                </a:pathLst>
              </a:custGeom>
              <a:solidFill>
                <a:srgbClr val="4F4F4F"/>
              </a:solidFill>
              <a:ln w="18649">
                <a:solidFill>
                  <a:srgbClr val="FFFFFF"/>
                </a:solidFill>
                <a:round/>
                <a:headEnd/>
                <a:tailEnd/>
              </a:ln>
            </p:spPr>
            <p:txBody>
              <a:bodyPr/>
              <a:lstStyle/>
              <a:p>
                <a:endParaRPr lang="zh-TW" altLang="en-US"/>
              </a:p>
            </p:txBody>
          </p:sp>
          <p:sp>
            <p:nvSpPr>
              <p:cNvPr id="205878" name="Oval 59"/>
              <p:cNvSpPr>
                <a:spLocks noChangeArrowheads="1"/>
              </p:cNvSpPr>
              <p:nvPr/>
            </p:nvSpPr>
            <p:spPr bwMode="auto">
              <a:xfrm>
                <a:off x="845" y="1694"/>
                <a:ext cx="105" cy="108"/>
              </a:xfrm>
              <a:prstGeom prst="ellipse">
                <a:avLst/>
              </a:prstGeom>
              <a:solidFill>
                <a:srgbClr val="C0C0C0"/>
              </a:solidFill>
              <a:ln w="18649">
                <a:solidFill>
                  <a:srgbClr val="000000"/>
                </a:solidFill>
                <a:round/>
                <a:headEnd/>
                <a:tailEnd/>
              </a:ln>
            </p:spPr>
            <p:txBody>
              <a:bodyPr wrap="none" anchor="ctr"/>
              <a:lstStyle/>
              <a:p>
                <a:endParaRPr lang="zh-TW" altLang="en-US"/>
              </a:p>
            </p:txBody>
          </p:sp>
        </p:grpSp>
        <p:sp>
          <p:nvSpPr>
            <p:cNvPr id="205874" name="Line 60"/>
            <p:cNvSpPr>
              <a:spLocks noChangeShapeType="1"/>
            </p:cNvSpPr>
            <p:nvPr/>
          </p:nvSpPr>
          <p:spPr bwMode="auto">
            <a:xfrm rot="-600000">
              <a:off x="2741" y="3098"/>
              <a:ext cx="66" cy="143"/>
            </a:xfrm>
            <a:prstGeom prst="line">
              <a:avLst/>
            </a:prstGeom>
            <a:noFill/>
            <a:ln w="38100">
              <a:solidFill>
                <a:schemeClr val="hlink"/>
              </a:solidFill>
              <a:round/>
              <a:headEnd/>
              <a:tailEnd/>
            </a:ln>
          </p:spPr>
          <p:txBody>
            <a:bodyPr/>
            <a:lstStyle/>
            <a:p>
              <a:endParaRPr lang="zh-TW" altLang="en-US"/>
            </a:p>
          </p:txBody>
        </p:sp>
        <p:sp>
          <p:nvSpPr>
            <p:cNvPr id="205875" name="Line 61"/>
            <p:cNvSpPr>
              <a:spLocks noChangeShapeType="1"/>
            </p:cNvSpPr>
            <p:nvPr/>
          </p:nvSpPr>
          <p:spPr bwMode="auto">
            <a:xfrm flipV="1">
              <a:off x="2353" y="2936"/>
              <a:ext cx="427" cy="194"/>
            </a:xfrm>
            <a:prstGeom prst="line">
              <a:avLst/>
            </a:prstGeom>
            <a:noFill/>
            <a:ln w="38100">
              <a:solidFill>
                <a:schemeClr val="tx1"/>
              </a:solidFill>
              <a:round/>
              <a:headEnd/>
              <a:tailEnd/>
            </a:ln>
          </p:spPr>
          <p:txBody>
            <a:bodyPr/>
            <a:lstStyle/>
            <a:p>
              <a:endParaRPr lang="zh-TW" altLang="en-US"/>
            </a:p>
          </p:txBody>
        </p:sp>
        <p:sp>
          <p:nvSpPr>
            <p:cNvPr id="205876" name="Line 62"/>
            <p:cNvSpPr>
              <a:spLocks noChangeShapeType="1"/>
            </p:cNvSpPr>
            <p:nvPr/>
          </p:nvSpPr>
          <p:spPr bwMode="auto">
            <a:xfrm>
              <a:off x="2624" y="3014"/>
              <a:ext cx="1" cy="39"/>
            </a:xfrm>
            <a:prstGeom prst="line">
              <a:avLst/>
            </a:prstGeom>
            <a:noFill/>
            <a:ln w="28575">
              <a:solidFill>
                <a:srgbClr val="808080"/>
              </a:solidFill>
              <a:round/>
              <a:headEnd/>
              <a:tailEnd/>
            </a:ln>
          </p:spPr>
          <p:txBody>
            <a:bodyPr/>
            <a:lstStyle/>
            <a:p>
              <a:endParaRPr lang="zh-TW" altLang="en-US"/>
            </a:p>
          </p:txBody>
        </p:sp>
      </p:grpSp>
      <p:grpSp>
        <p:nvGrpSpPr>
          <p:cNvPr id="15" name="Group 63"/>
          <p:cNvGrpSpPr>
            <a:grpSpLocks/>
          </p:cNvGrpSpPr>
          <p:nvPr/>
        </p:nvGrpSpPr>
        <p:grpSpPr bwMode="auto">
          <a:xfrm>
            <a:off x="908050" y="1347788"/>
            <a:ext cx="3443288" cy="3546475"/>
            <a:chOff x="572" y="849"/>
            <a:chExt cx="2169" cy="2234"/>
          </a:xfrm>
        </p:grpSpPr>
        <p:sp>
          <p:nvSpPr>
            <p:cNvPr id="205837" name="Oval 64"/>
            <p:cNvSpPr>
              <a:spLocks noChangeArrowheads="1"/>
            </p:cNvSpPr>
            <p:nvPr/>
          </p:nvSpPr>
          <p:spPr bwMode="auto">
            <a:xfrm>
              <a:off x="572" y="996"/>
              <a:ext cx="2045" cy="2087"/>
            </a:xfrm>
            <a:prstGeom prst="ellipse">
              <a:avLst/>
            </a:prstGeom>
            <a:solidFill>
              <a:srgbClr val="009900"/>
            </a:solidFill>
            <a:ln w="19050">
              <a:solidFill>
                <a:srgbClr val="808080"/>
              </a:solidFill>
              <a:prstDash val="dash"/>
              <a:round/>
              <a:headEnd/>
              <a:tailEnd/>
            </a:ln>
          </p:spPr>
          <p:txBody>
            <a:bodyPr wrap="none" anchor="ctr"/>
            <a:lstStyle/>
            <a:p>
              <a:endParaRPr lang="zh-TW" altLang="en-US"/>
            </a:p>
          </p:txBody>
        </p:sp>
        <p:sp>
          <p:nvSpPr>
            <p:cNvPr id="205838" name="Oval 65"/>
            <p:cNvSpPr>
              <a:spLocks noChangeArrowheads="1"/>
            </p:cNvSpPr>
            <p:nvPr/>
          </p:nvSpPr>
          <p:spPr bwMode="auto">
            <a:xfrm>
              <a:off x="1623" y="1153"/>
              <a:ext cx="813" cy="969"/>
            </a:xfrm>
            <a:prstGeom prst="ellipse">
              <a:avLst/>
            </a:prstGeom>
            <a:solidFill>
              <a:srgbClr val="E7E5A3">
                <a:alpha val="50195"/>
              </a:srgbClr>
            </a:solidFill>
            <a:ln w="9525">
              <a:noFill/>
              <a:round/>
              <a:headEnd/>
              <a:tailEnd/>
            </a:ln>
          </p:spPr>
          <p:txBody>
            <a:bodyPr wrap="none" anchor="ctr"/>
            <a:lstStyle/>
            <a:p>
              <a:endParaRPr lang="zh-TW" altLang="en-US"/>
            </a:p>
          </p:txBody>
        </p:sp>
        <p:sp>
          <p:nvSpPr>
            <p:cNvPr id="205839" name="Oval 66"/>
            <p:cNvSpPr>
              <a:spLocks noChangeArrowheads="1"/>
            </p:cNvSpPr>
            <p:nvPr/>
          </p:nvSpPr>
          <p:spPr bwMode="auto">
            <a:xfrm>
              <a:off x="796" y="1822"/>
              <a:ext cx="869" cy="969"/>
            </a:xfrm>
            <a:prstGeom prst="ellipse">
              <a:avLst/>
            </a:prstGeom>
            <a:solidFill>
              <a:srgbClr val="ABDFE3"/>
            </a:solidFill>
            <a:ln w="9525">
              <a:noFill/>
              <a:round/>
              <a:headEnd/>
              <a:tailEnd/>
            </a:ln>
          </p:spPr>
          <p:txBody>
            <a:bodyPr wrap="none" anchor="ctr"/>
            <a:lstStyle/>
            <a:p>
              <a:endParaRPr lang="zh-TW" altLang="en-US"/>
            </a:p>
          </p:txBody>
        </p:sp>
        <p:pic>
          <p:nvPicPr>
            <p:cNvPr id="205840" name="Picture 67" descr="pe03615_"/>
            <p:cNvPicPr>
              <a:picLocks noChangeAspect="1" noChangeArrowheads="1"/>
            </p:cNvPicPr>
            <p:nvPr/>
          </p:nvPicPr>
          <p:blipFill>
            <a:blip r:embed="rId5" cstate="print"/>
            <a:srcRect/>
            <a:stretch>
              <a:fillRect/>
            </a:stretch>
          </p:blipFill>
          <p:spPr bwMode="auto">
            <a:xfrm>
              <a:off x="1849" y="1387"/>
              <a:ext cx="504" cy="418"/>
            </a:xfrm>
            <a:prstGeom prst="rect">
              <a:avLst/>
            </a:prstGeom>
            <a:noFill/>
            <a:ln w="9525">
              <a:noFill/>
              <a:miter lim="800000"/>
              <a:headEnd/>
              <a:tailEnd/>
            </a:ln>
          </p:spPr>
        </p:pic>
        <p:pic>
          <p:nvPicPr>
            <p:cNvPr id="205841" name="Picture 68" descr="j0240717"/>
            <p:cNvPicPr>
              <a:picLocks noChangeAspect="1" noChangeArrowheads="1"/>
            </p:cNvPicPr>
            <p:nvPr/>
          </p:nvPicPr>
          <p:blipFill>
            <a:blip r:embed="rId6" cstate="print"/>
            <a:srcRect/>
            <a:stretch>
              <a:fillRect/>
            </a:stretch>
          </p:blipFill>
          <p:spPr bwMode="auto">
            <a:xfrm>
              <a:off x="843" y="1998"/>
              <a:ext cx="581" cy="379"/>
            </a:xfrm>
            <a:prstGeom prst="rect">
              <a:avLst/>
            </a:prstGeom>
            <a:noFill/>
            <a:ln w="9525">
              <a:noFill/>
              <a:miter lim="800000"/>
              <a:headEnd/>
              <a:tailEnd/>
            </a:ln>
          </p:spPr>
        </p:pic>
        <p:sp>
          <p:nvSpPr>
            <p:cNvPr id="205842" name="AutoShape 69"/>
            <p:cNvSpPr>
              <a:spLocks noChangeArrowheads="1"/>
            </p:cNvSpPr>
            <p:nvPr/>
          </p:nvSpPr>
          <p:spPr bwMode="auto">
            <a:xfrm>
              <a:off x="1849" y="849"/>
              <a:ext cx="350" cy="388"/>
            </a:xfrm>
            <a:prstGeom prst="cloudCallout">
              <a:avLst>
                <a:gd name="adj1" fmla="val 15144"/>
                <a:gd name="adj2" fmla="val 176806"/>
              </a:avLst>
            </a:prstGeom>
            <a:solidFill>
              <a:schemeClr val="bg1"/>
            </a:solidFill>
            <a:ln w="9525">
              <a:solidFill>
                <a:schemeClr val="tx1"/>
              </a:solidFill>
              <a:round/>
              <a:headEnd/>
              <a:tailEnd/>
            </a:ln>
          </p:spPr>
          <p:txBody>
            <a:bodyPr/>
            <a:lstStyle/>
            <a:p>
              <a:pPr algn="ctr"/>
              <a:r>
                <a:rPr kumimoji="0" lang="en-US" altLang="zh-TW" sz="2000">
                  <a:solidFill>
                    <a:srgbClr val="990033"/>
                  </a:solidFill>
                  <a:ea typeface="標楷體" pitchFamily="65" charset="-120"/>
                </a:rPr>
                <a:t>?</a:t>
              </a:r>
              <a:endParaRPr kumimoji="0" lang="en-US" altLang="zh-TW" sz="2400">
                <a:solidFill>
                  <a:srgbClr val="0000FF"/>
                </a:solidFill>
                <a:ea typeface="標楷體" pitchFamily="65" charset="-120"/>
              </a:endParaRPr>
            </a:p>
          </p:txBody>
        </p:sp>
        <p:sp>
          <p:nvSpPr>
            <p:cNvPr id="205843" name="AutoShape 70"/>
            <p:cNvSpPr>
              <a:spLocks noChangeArrowheads="1"/>
            </p:cNvSpPr>
            <p:nvPr/>
          </p:nvSpPr>
          <p:spPr bwMode="auto">
            <a:xfrm>
              <a:off x="1540" y="1232"/>
              <a:ext cx="349" cy="425"/>
            </a:xfrm>
            <a:prstGeom prst="cloudCallout">
              <a:avLst>
                <a:gd name="adj1" fmla="val 92981"/>
                <a:gd name="adj2" fmla="val 164824"/>
              </a:avLst>
            </a:prstGeom>
            <a:solidFill>
              <a:schemeClr val="bg1"/>
            </a:solidFill>
            <a:ln w="9525">
              <a:solidFill>
                <a:schemeClr val="tx1"/>
              </a:solidFill>
              <a:round/>
              <a:headEnd/>
              <a:tailEnd/>
            </a:ln>
          </p:spPr>
          <p:txBody>
            <a:bodyPr/>
            <a:lstStyle/>
            <a:p>
              <a:pPr algn="ctr"/>
              <a:endParaRPr kumimoji="0" lang="zh-TW" altLang="zh-TW" sz="2400">
                <a:solidFill>
                  <a:srgbClr val="FF0000"/>
                </a:solidFill>
                <a:ea typeface="標楷體" pitchFamily="65" charset="-120"/>
              </a:endParaRPr>
            </a:p>
          </p:txBody>
        </p:sp>
        <p:sp>
          <p:nvSpPr>
            <p:cNvPr id="205844" name="AutoShape 71"/>
            <p:cNvSpPr>
              <a:spLocks noChangeArrowheads="1"/>
            </p:cNvSpPr>
            <p:nvPr/>
          </p:nvSpPr>
          <p:spPr bwMode="auto">
            <a:xfrm>
              <a:off x="649" y="1386"/>
              <a:ext cx="310" cy="427"/>
            </a:xfrm>
            <a:prstGeom prst="cloudCallout">
              <a:avLst>
                <a:gd name="adj1" fmla="val 30644"/>
                <a:gd name="adj2" fmla="val 186065"/>
              </a:avLst>
            </a:prstGeom>
            <a:solidFill>
              <a:schemeClr val="bg1"/>
            </a:solidFill>
            <a:ln w="9525">
              <a:solidFill>
                <a:schemeClr val="tx1"/>
              </a:solidFill>
              <a:round/>
              <a:headEnd/>
              <a:tailEnd/>
            </a:ln>
          </p:spPr>
          <p:txBody>
            <a:bodyPr/>
            <a:lstStyle/>
            <a:p>
              <a:pPr algn="ctr"/>
              <a:r>
                <a:rPr kumimoji="0" lang="en-US" altLang="zh-TW" sz="2000">
                  <a:solidFill>
                    <a:srgbClr val="990033"/>
                  </a:solidFill>
                  <a:ea typeface="標楷體" pitchFamily="65" charset="-120"/>
                </a:rPr>
                <a:t>?</a:t>
              </a:r>
              <a:endParaRPr kumimoji="0" lang="en-US" altLang="zh-TW" sz="2400">
                <a:solidFill>
                  <a:srgbClr val="660066"/>
                </a:solidFill>
                <a:ea typeface="標楷體" pitchFamily="65" charset="-120"/>
              </a:endParaRPr>
            </a:p>
          </p:txBody>
        </p:sp>
        <p:sp>
          <p:nvSpPr>
            <p:cNvPr id="205845" name="Text Box 72"/>
            <p:cNvSpPr txBox="1">
              <a:spLocks noChangeArrowheads="1"/>
            </p:cNvSpPr>
            <p:nvPr/>
          </p:nvSpPr>
          <p:spPr bwMode="auto">
            <a:xfrm>
              <a:off x="959" y="2390"/>
              <a:ext cx="619" cy="192"/>
            </a:xfrm>
            <a:prstGeom prst="rect">
              <a:avLst/>
            </a:prstGeom>
            <a:noFill/>
            <a:ln w="9525">
              <a:noFill/>
              <a:miter lim="800000"/>
              <a:headEnd/>
              <a:tailEnd/>
            </a:ln>
          </p:spPr>
          <p:txBody>
            <a:bodyPr>
              <a:spAutoFit/>
            </a:bodyPr>
            <a:lstStyle/>
            <a:p>
              <a:pPr>
                <a:spcBef>
                  <a:spcPct val="50000"/>
                </a:spcBef>
              </a:pPr>
              <a:r>
                <a:rPr kumimoji="0" lang="zh-TW" altLang="en-US" sz="1400">
                  <a:solidFill>
                    <a:schemeClr val="bg2"/>
                  </a:solidFill>
                  <a:ea typeface="標楷體" pitchFamily="65" charset="-120"/>
                </a:rPr>
                <a:t>光電所</a:t>
              </a:r>
            </a:p>
          </p:txBody>
        </p:sp>
        <p:sp>
          <p:nvSpPr>
            <p:cNvPr id="205846" name="Text Box 73"/>
            <p:cNvSpPr txBox="1">
              <a:spLocks noChangeArrowheads="1"/>
            </p:cNvSpPr>
            <p:nvPr/>
          </p:nvSpPr>
          <p:spPr bwMode="auto">
            <a:xfrm>
              <a:off x="1817" y="1824"/>
              <a:ext cx="620" cy="192"/>
            </a:xfrm>
            <a:prstGeom prst="rect">
              <a:avLst/>
            </a:prstGeom>
            <a:noFill/>
            <a:ln w="9525">
              <a:noFill/>
              <a:miter lim="800000"/>
              <a:headEnd/>
              <a:tailEnd/>
            </a:ln>
          </p:spPr>
          <p:txBody>
            <a:bodyPr>
              <a:spAutoFit/>
            </a:bodyPr>
            <a:lstStyle/>
            <a:p>
              <a:pPr>
                <a:spcBef>
                  <a:spcPct val="50000"/>
                </a:spcBef>
              </a:pPr>
              <a:r>
                <a:rPr kumimoji="0" lang="zh-TW" altLang="en-US" sz="1400">
                  <a:solidFill>
                    <a:schemeClr val="bg2"/>
                  </a:solidFill>
                  <a:ea typeface="標楷體" pitchFamily="65" charset="-120"/>
                </a:rPr>
                <a:t>能資所</a:t>
              </a:r>
            </a:p>
          </p:txBody>
        </p:sp>
        <p:sp>
          <p:nvSpPr>
            <p:cNvPr id="205847" name="Text Box 74"/>
            <p:cNvSpPr txBox="1">
              <a:spLocks noChangeArrowheads="1"/>
            </p:cNvSpPr>
            <p:nvPr/>
          </p:nvSpPr>
          <p:spPr bwMode="auto">
            <a:xfrm>
              <a:off x="997" y="2613"/>
              <a:ext cx="808" cy="393"/>
            </a:xfrm>
            <a:prstGeom prst="rect">
              <a:avLst/>
            </a:prstGeom>
            <a:noFill/>
            <a:ln w="9525">
              <a:noFill/>
              <a:miter lim="800000"/>
              <a:headEnd/>
              <a:tailEnd/>
            </a:ln>
          </p:spPr>
          <p:txBody>
            <a:bodyPr>
              <a:spAutoFit/>
            </a:bodyPr>
            <a:lstStyle/>
            <a:p>
              <a:pPr>
                <a:spcBef>
                  <a:spcPct val="50000"/>
                </a:spcBef>
              </a:pPr>
              <a:r>
                <a:rPr kumimoji="0" lang="en-US" altLang="zh-TW" sz="1400">
                  <a:solidFill>
                    <a:srgbClr val="660033"/>
                  </a:solidFill>
                  <a:ea typeface="標楷體" pitchFamily="65" charset="-120"/>
                </a:rPr>
                <a:t>LED</a:t>
              </a:r>
              <a:r>
                <a:rPr kumimoji="0" lang="zh-TW" altLang="en-US" sz="1400">
                  <a:solidFill>
                    <a:srgbClr val="660033"/>
                  </a:solidFill>
                  <a:ea typeface="標楷體" pitchFamily="65" charset="-120"/>
                </a:rPr>
                <a:t>材料</a:t>
              </a:r>
            </a:p>
            <a:p>
              <a:pPr>
                <a:spcBef>
                  <a:spcPct val="50000"/>
                </a:spcBef>
              </a:pPr>
              <a:r>
                <a:rPr kumimoji="0" lang="zh-TW" altLang="en-US" sz="1400">
                  <a:solidFill>
                    <a:srgbClr val="660033"/>
                  </a:solidFill>
                  <a:ea typeface="標楷體" pitchFamily="65" charset="-120"/>
                </a:rPr>
                <a:t>與製程</a:t>
              </a:r>
            </a:p>
          </p:txBody>
        </p:sp>
        <p:sp>
          <p:nvSpPr>
            <p:cNvPr id="205848" name="Text Box 75"/>
            <p:cNvSpPr txBox="1">
              <a:spLocks noChangeArrowheads="1"/>
            </p:cNvSpPr>
            <p:nvPr/>
          </p:nvSpPr>
          <p:spPr bwMode="auto">
            <a:xfrm>
              <a:off x="1889" y="2063"/>
              <a:ext cx="852" cy="326"/>
            </a:xfrm>
            <a:prstGeom prst="rect">
              <a:avLst/>
            </a:prstGeom>
            <a:noFill/>
            <a:ln w="9525">
              <a:noFill/>
              <a:miter lim="800000"/>
              <a:headEnd/>
              <a:tailEnd/>
            </a:ln>
          </p:spPr>
          <p:txBody>
            <a:bodyPr>
              <a:spAutoFit/>
            </a:bodyPr>
            <a:lstStyle/>
            <a:p>
              <a:pPr>
                <a:spcBef>
                  <a:spcPct val="50000"/>
                </a:spcBef>
              </a:pPr>
              <a:r>
                <a:rPr kumimoji="0" lang="zh-TW" altLang="en-US" sz="1400">
                  <a:ea typeface="標楷體" pitchFamily="65" charset="-120"/>
                </a:rPr>
                <a:t>電子電路設計與系統分析</a:t>
              </a:r>
            </a:p>
          </p:txBody>
        </p:sp>
        <p:pic>
          <p:nvPicPr>
            <p:cNvPr id="205849" name="Picture 76" descr="BS00780_"/>
            <p:cNvPicPr>
              <a:picLocks noChangeAspect="1" noChangeArrowheads="1"/>
            </p:cNvPicPr>
            <p:nvPr/>
          </p:nvPicPr>
          <p:blipFill>
            <a:blip r:embed="rId2" cstate="print"/>
            <a:srcRect/>
            <a:stretch>
              <a:fillRect/>
            </a:stretch>
          </p:blipFill>
          <p:spPr bwMode="auto">
            <a:xfrm>
              <a:off x="1578" y="1347"/>
              <a:ext cx="233" cy="213"/>
            </a:xfrm>
            <a:prstGeom prst="rect">
              <a:avLst/>
            </a:prstGeom>
            <a:noFill/>
            <a:ln w="9525">
              <a:noFill/>
              <a:miter lim="800000"/>
              <a:headEnd/>
              <a:tailEnd/>
            </a:ln>
          </p:spPr>
        </p:pic>
        <p:sp>
          <p:nvSpPr>
            <p:cNvPr id="205850" name="Freeform 77"/>
            <p:cNvSpPr>
              <a:spLocks/>
            </p:cNvSpPr>
            <p:nvPr/>
          </p:nvSpPr>
          <p:spPr bwMode="auto">
            <a:xfrm>
              <a:off x="824" y="1637"/>
              <a:ext cx="81" cy="71"/>
            </a:xfrm>
            <a:custGeom>
              <a:avLst/>
              <a:gdLst>
                <a:gd name="T0" fmla="*/ 43 w 100"/>
                <a:gd name="T1" fmla="*/ 0 h 88"/>
                <a:gd name="T2" fmla="*/ 38 w 100"/>
                <a:gd name="T3" fmla="*/ 0 h 88"/>
                <a:gd name="T4" fmla="*/ 35 w 100"/>
                <a:gd name="T5" fmla="*/ 0 h 88"/>
                <a:gd name="T6" fmla="*/ 30 w 100"/>
                <a:gd name="T7" fmla="*/ 2 h 88"/>
                <a:gd name="T8" fmla="*/ 26 w 100"/>
                <a:gd name="T9" fmla="*/ 2 h 88"/>
                <a:gd name="T10" fmla="*/ 23 w 100"/>
                <a:gd name="T11" fmla="*/ 3 h 88"/>
                <a:gd name="T12" fmla="*/ 19 w 100"/>
                <a:gd name="T13" fmla="*/ 5 h 88"/>
                <a:gd name="T14" fmla="*/ 15 w 100"/>
                <a:gd name="T15" fmla="*/ 7 h 88"/>
                <a:gd name="T16" fmla="*/ 12 w 100"/>
                <a:gd name="T17" fmla="*/ 10 h 88"/>
                <a:gd name="T18" fmla="*/ 10 w 100"/>
                <a:gd name="T19" fmla="*/ 12 h 88"/>
                <a:gd name="T20" fmla="*/ 7 w 100"/>
                <a:gd name="T21" fmla="*/ 15 h 88"/>
                <a:gd name="T22" fmla="*/ 5 w 100"/>
                <a:gd name="T23" fmla="*/ 19 h 88"/>
                <a:gd name="T24" fmla="*/ 3 w 100"/>
                <a:gd name="T25" fmla="*/ 22 h 88"/>
                <a:gd name="T26" fmla="*/ 2 w 100"/>
                <a:gd name="T27" fmla="*/ 26 h 88"/>
                <a:gd name="T28" fmla="*/ 2 w 100"/>
                <a:gd name="T29" fmla="*/ 29 h 88"/>
                <a:gd name="T30" fmla="*/ 0 w 100"/>
                <a:gd name="T31" fmla="*/ 33 h 88"/>
                <a:gd name="T32" fmla="*/ 1 w 100"/>
                <a:gd name="T33" fmla="*/ 36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
                <a:gd name="T52" fmla="*/ 0 h 88"/>
                <a:gd name="T53" fmla="*/ 100 w 100"/>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 h="88">
                  <a:moveTo>
                    <a:pt x="99" y="0"/>
                  </a:moveTo>
                  <a:lnTo>
                    <a:pt x="89" y="0"/>
                  </a:lnTo>
                  <a:lnTo>
                    <a:pt x="80" y="0"/>
                  </a:lnTo>
                  <a:lnTo>
                    <a:pt x="70" y="2"/>
                  </a:lnTo>
                  <a:lnTo>
                    <a:pt x="61" y="4"/>
                  </a:lnTo>
                  <a:lnTo>
                    <a:pt x="52" y="8"/>
                  </a:lnTo>
                  <a:lnTo>
                    <a:pt x="44" y="11"/>
                  </a:lnTo>
                  <a:lnTo>
                    <a:pt x="37" y="17"/>
                  </a:lnTo>
                  <a:lnTo>
                    <a:pt x="30" y="22"/>
                  </a:lnTo>
                  <a:lnTo>
                    <a:pt x="23" y="29"/>
                  </a:lnTo>
                  <a:lnTo>
                    <a:pt x="17" y="36"/>
                  </a:lnTo>
                  <a:lnTo>
                    <a:pt x="12" y="44"/>
                  </a:lnTo>
                  <a:lnTo>
                    <a:pt x="8" y="51"/>
                  </a:lnTo>
                  <a:lnTo>
                    <a:pt x="4" y="61"/>
                  </a:lnTo>
                  <a:lnTo>
                    <a:pt x="2" y="69"/>
                  </a:lnTo>
                  <a:lnTo>
                    <a:pt x="0" y="78"/>
                  </a:lnTo>
                  <a:lnTo>
                    <a:pt x="1" y="87"/>
                  </a:lnTo>
                </a:path>
              </a:pathLst>
            </a:custGeom>
            <a:noFill/>
            <a:ln w="18649">
              <a:solidFill>
                <a:srgbClr val="FFFFFF"/>
              </a:solidFill>
              <a:round/>
              <a:headEnd/>
              <a:tailEnd/>
            </a:ln>
          </p:spPr>
          <p:txBody>
            <a:bodyPr/>
            <a:lstStyle/>
            <a:p>
              <a:endParaRPr lang="zh-TW" altLang="en-US"/>
            </a:p>
          </p:txBody>
        </p:sp>
        <p:sp>
          <p:nvSpPr>
            <p:cNvPr id="205851" name="Freeform 78"/>
            <p:cNvSpPr>
              <a:spLocks/>
            </p:cNvSpPr>
            <p:nvPr/>
          </p:nvSpPr>
          <p:spPr bwMode="auto">
            <a:xfrm>
              <a:off x="846" y="1680"/>
              <a:ext cx="82" cy="72"/>
            </a:xfrm>
            <a:custGeom>
              <a:avLst/>
              <a:gdLst>
                <a:gd name="T0" fmla="*/ 44 w 100"/>
                <a:gd name="T1" fmla="*/ 0 h 89"/>
                <a:gd name="T2" fmla="*/ 39 w 100"/>
                <a:gd name="T3" fmla="*/ 0 h 89"/>
                <a:gd name="T4" fmla="*/ 35 w 100"/>
                <a:gd name="T5" fmla="*/ 1 h 89"/>
                <a:gd name="T6" fmla="*/ 32 w 100"/>
                <a:gd name="T7" fmla="*/ 2 h 89"/>
                <a:gd name="T8" fmla="*/ 28 w 100"/>
                <a:gd name="T9" fmla="*/ 2 h 89"/>
                <a:gd name="T10" fmla="*/ 24 w 100"/>
                <a:gd name="T11" fmla="*/ 3 h 89"/>
                <a:gd name="T12" fmla="*/ 20 w 100"/>
                <a:gd name="T13" fmla="*/ 5 h 89"/>
                <a:gd name="T14" fmla="*/ 17 w 100"/>
                <a:gd name="T15" fmla="*/ 7 h 89"/>
                <a:gd name="T16" fmla="*/ 14 w 100"/>
                <a:gd name="T17" fmla="*/ 10 h 89"/>
                <a:gd name="T18" fmla="*/ 10 w 100"/>
                <a:gd name="T19" fmla="*/ 12 h 89"/>
                <a:gd name="T20" fmla="*/ 7 w 100"/>
                <a:gd name="T21" fmla="*/ 15 h 89"/>
                <a:gd name="T22" fmla="*/ 5 w 100"/>
                <a:gd name="T23" fmla="*/ 19 h 89"/>
                <a:gd name="T24" fmla="*/ 3 w 100"/>
                <a:gd name="T25" fmla="*/ 23 h 89"/>
                <a:gd name="T26" fmla="*/ 2 w 100"/>
                <a:gd name="T27" fmla="*/ 26 h 89"/>
                <a:gd name="T28" fmla="*/ 2 w 100"/>
                <a:gd name="T29" fmla="*/ 29 h 89"/>
                <a:gd name="T30" fmla="*/ 0 w 100"/>
                <a:gd name="T31" fmla="*/ 34 h 89"/>
                <a:gd name="T32" fmla="*/ 1 w 100"/>
                <a:gd name="T33" fmla="*/ 37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
                <a:gd name="T52" fmla="*/ 0 h 89"/>
                <a:gd name="T53" fmla="*/ 100 w 100"/>
                <a:gd name="T54" fmla="*/ 89 h 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 h="89">
                  <a:moveTo>
                    <a:pt x="99" y="0"/>
                  </a:moveTo>
                  <a:lnTo>
                    <a:pt x="88" y="0"/>
                  </a:lnTo>
                  <a:lnTo>
                    <a:pt x="79" y="1"/>
                  </a:lnTo>
                  <a:lnTo>
                    <a:pt x="70" y="2"/>
                  </a:lnTo>
                  <a:lnTo>
                    <a:pt x="61" y="4"/>
                  </a:lnTo>
                  <a:lnTo>
                    <a:pt x="52" y="8"/>
                  </a:lnTo>
                  <a:lnTo>
                    <a:pt x="43" y="11"/>
                  </a:lnTo>
                  <a:lnTo>
                    <a:pt x="36" y="17"/>
                  </a:lnTo>
                  <a:lnTo>
                    <a:pt x="30" y="22"/>
                  </a:lnTo>
                  <a:lnTo>
                    <a:pt x="22" y="29"/>
                  </a:lnTo>
                  <a:lnTo>
                    <a:pt x="17" y="37"/>
                  </a:lnTo>
                  <a:lnTo>
                    <a:pt x="11" y="44"/>
                  </a:lnTo>
                  <a:lnTo>
                    <a:pt x="7" y="52"/>
                  </a:lnTo>
                  <a:lnTo>
                    <a:pt x="4" y="61"/>
                  </a:lnTo>
                  <a:lnTo>
                    <a:pt x="2" y="69"/>
                  </a:lnTo>
                  <a:lnTo>
                    <a:pt x="0" y="79"/>
                  </a:lnTo>
                  <a:lnTo>
                    <a:pt x="1" y="88"/>
                  </a:lnTo>
                </a:path>
              </a:pathLst>
            </a:custGeom>
            <a:noFill/>
            <a:ln w="18649">
              <a:solidFill>
                <a:srgbClr val="FFFFFF"/>
              </a:solidFill>
              <a:round/>
              <a:headEnd/>
              <a:tailEnd/>
            </a:ln>
          </p:spPr>
          <p:txBody>
            <a:bodyPr/>
            <a:lstStyle/>
            <a:p>
              <a:endParaRPr lang="zh-TW" altLang="en-US"/>
            </a:p>
          </p:txBody>
        </p:sp>
        <p:sp>
          <p:nvSpPr>
            <p:cNvPr id="205852" name="Freeform 79"/>
            <p:cNvSpPr>
              <a:spLocks/>
            </p:cNvSpPr>
            <p:nvPr/>
          </p:nvSpPr>
          <p:spPr bwMode="auto">
            <a:xfrm>
              <a:off x="876" y="1717"/>
              <a:ext cx="80" cy="72"/>
            </a:xfrm>
            <a:custGeom>
              <a:avLst/>
              <a:gdLst>
                <a:gd name="T0" fmla="*/ 42 w 99"/>
                <a:gd name="T1" fmla="*/ 0 h 89"/>
                <a:gd name="T2" fmla="*/ 37 w 99"/>
                <a:gd name="T3" fmla="*/ 0 h 89"/>
                <a:gd name="T4" fmla="*/ 33 w 99"/>
                <a:gd name="T5" fmla="*/ 0 h 89"/>
                <a:gd name="T6" fmla="*/ 29 w 99"/>
                <a:gd name="T7" fmla="*/ 2 h 89"/>
                <a:gd name="T8" fmla="*/ 26 w 99"/>
                <a:gd name="T9" fmla="*/ 2 h 89"/>
                <a:gd name="T10" fmla="*/ 22 w 99"/>
                <a:gd name="T11" fmla="*/ 3 h 89"/>
                <a:gd name="T12" fmla="*/ 18 w 99"/>
                <a:gd name="T13" fmla="*/ 5 h 89"/>
                <a:gd name="T14" fmla="*/ 15 w 99"/>
                <a:gd name="T15" fmla="*/ 7 h 89"/>
                <a:gd name="T16" fmla="*/ 12 w 99"/>
                <a:gd name="T17" fmla="*/ 10 h 89"/>
                <a:gd name="T18" fmla="*/ 9 w 99"/>
                <a:gd name="T19" fmla="*/ 12 h 89"/>
                <a:gd name="T20" fmla="*/ 7 w 99"/>
                <a:gd name="T21" fmla="*/ 15 h 89"/>
                <a:gd name="T22" fmla="*/ 5 w 99"/>
                <a:gd name="T23" fmla="*/ 19 h 89"/>
                <a:gd name="T24" fmla="*/ 3 w 99"/>
                <a:gd name="T25" fmla="*/ 23 h 89"/>
                <a:gd name="T26" fmla="*/ 2 w 99"/>
                <a:gd name="T27" fmla="*/ 26 h 89"/>
                <a:gd name="T28" fmla="*/ 2 w 99"/>
                <a:gd name="T29" fmla="*/ 29 h 89"/>
                <a:gd name="T30" fmla="*/ 0 w 99"/>
                <a:gd name="T31" fmla="*/ 34 h 89"/>
                <a:gd name="T32" fmla="*/ 0 w 99"/>
                <a:gd name="T33" fmla="*/ 37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89"/>
                <a:gd name="T53" fmla="*/ 99 w 99"/>
                <a:gd name="T54" fmla="*/ 89 h 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89">
                  <a:moveTo>
                    <a:pt x="98" y="0"/>
                  </a:moveTo>
                  <a:lnTo>
                    <a:pt x="87" y="0"/>
                  </a:lnTo>
                  <a:lnTo>
                    <a:pt x="78" y="0"/>
                  </a:lnTo>
                  <a:lnTo>
                    <a:pt x="69" y="2"/>
                  </a:lnTo>
                  <a:lnTo>
                    <a:pt x="60" y="4"/>
                  </a:lnTo>
                  <a:lnTo>
                    <a:pt x="51" y="8"/>
                  </a:lnTo>
                  <a:lnTo>
                    <a:pt x="42" y="11"/>
                  </a:lnTo>
                  <a:lnTo>
                    <a:pt x="35" y="17"/>
                  </a:lnTo>
                  <a:lnTo>
                    <a:pt x="29" y="22"/>
                  </a:lnTo>
                  <a:lnTo>
                    <a:pt x="21" y="29"/>
                  </a:lnTo>
                  <a:lnTo>
                    <a:pt x="16" y="36"/>
                  </a:lnTo>
                  <a:lnTo>
                    <a:pt x="11" y="44"/>
                  </a:lnTo>
                  <a:lnTo>
                    <a:pt x="7" y="52"/>
                  </a:lnTo>
                  <a:lnTo>
                    <a:pt x="4" y="61"/>
                  </a:lnTo>
                  <a:lnTo>
                    <a:pt x="2" y="69"/>
                  </a:lnTo>
                  <a:lnTo>
                    <a:pt x="0" y="79"/>
                  </a:lnTo>
                  <a:lnTo>
                    <a:pt x="0" y="88"/>
                  </a:lnTo>
                </a:path>
              </a:pathLst>
            </a:custGeom>
            <a:noFill/>
            <a:ln w="18649">
              <a:solidFill>
                <a:srgbClr val="FFFFFF"/>
              </a:solidFill>
              <a:round/>
              <a:headEnd/>
              <a:tailEnd/>
            </a:ln>
          </p:spPr>
          <p:txBody>
            <a:bodyPr/>
            <a:lstStyle/>
            <a:p>
              <a:endParaRPr lang="zh-TW" altLang="en-US"/>
            </a:p>
          </p:txBody>
        </p:sp>
        <p:sp>
          <p:nvSpPr>
            <p:cNvPr id="205853" name="Line 80"/>
            <p:cNvSpPr>
              <a:spLocks noChangeShapeType="1"/>
            </p:cNvSpPr>
            <p:nvPr/>
          </p:nvSpPr>
          <p:spPr bwMode="auto">
            <a:xfrm rot="-6022550">
              <a:off x="1795" y="2316"/>
              <a:ext cx="167" cy="85"/>
            </a:xfrm>
            <a:prstGeom prst="line">
              <a:avLst/>
            </a:prstGeom>
            <a:noFill/>
            <a:ln w="88900" cap="rnd" cmpd="dbl">
              <a:solidFill>
                <a:schemeClr val="tx1"/>
              </a:solidFill>
              <a:prstDash val="sysDot"/>
              <a:round/>
              <a:headEnd/>
              <a:tailEnd/>
            </a:ln>
          </p:spPr>
          <p:txBody>
            <a:bodyPr/>
            <a:lstStyle/>
            <a:p>
              <a:endParaRPr lang="zh-TW" altLang="en-US"/>
            </a:p>
          </p:txBody>
        </p:sp>
        <p:grpSp>
          <p:nvGrpSpPr>
            <p:cNvPr id="16" name="Group 81"/>
            <p:cNvGrpSpPr>
              <a:grpSpLocks/>
            </p:cNvGrpSpPr>
            <p:nvPr/>
          </p:nvGrpSpPr>
          <p:grpSpPr bwMode="auto">
            <a:xfrm>
              <a:off x="1144" y="1105"/>
              <a:ext cx="1123" cy="1713"/>
              <a:chOff x="1075" y="1383"/>
              <a:chExt cx="1162" cy="1937"/>
            </a:xfrm>
          </p:grpSpPr>
          <p:sp>
            <p:nvSpPr>
              <p:cNvPr id="205858" name="Line 82"/>
              <p:cNvSpPr>
                <a:spLocks noChangeShapeType="1"/>
              </p:cNvSpPr>
              <p:nvPr/>
            </p:nvSpPr>
            <p:spPr bwMode="auto">
              <a:xfrm>
                <a:off x="1075" y="1383"/>
                <a:ext cx="232" cy="116"/>
              </a:xfrm>
              <a:prstGeom prst="line">
                <a:avLst/>
              </a:prstGeom>
              <a:noFill/>
              <a:ln w="101600" cap="rnd" cmpd="dbl">
                <a:solidFill>
                  <a:schemeClr val="tx1"/>
                </a:solidFill>
                <a:prstDash val="sysDot"/>
                <a:round/>
                <a:headEnd/>
                <a:tailEnd/>
              </a:ln>
            </p:spPr>
            <p:txBody>
              <a:bodyPr/>
              <a:lstStyle/>
              <a:p>
                <a:endParaRPr lang="zh-TW" altLang="en-US"/>
              </a:p>
            </p:txBody>
          </p:sp>
          <p:sp>
            <p:nvSpPr>
              <p:cNvPr id="205859" name="Line 83"/>
              <p:cNvSpPr>
                <a:spLocks noChangeShapeType="1"/>
              </p:cNvSpPr>
              <p:nvPr/>
            </p:nvSpPr>
            <p:spPr bwMode="auto">
              <a:xfrm rot="-6022550">
                <a:off x="1173" y="1556"/>
                <a:ext cx="232" cy="117"/>
              </a:xfrm>
              <a:prstGeom prst="line">
                <a:avLst/>
              </a:prstGeom>
              <a:noFill/>
              <a:ln w="101600" cap="rnd" cmpd="dbl">
                <a:solidFill>
                  <a:schemeClr val="tx1"/>
                </a:solidFill>
                <a:prstDash val="sysDot"/>
                <a:round/>
                <a:headEnd/>
                <a:tailEnd/>
              </a:ln>
            </p:spPr>
            <p:txBody>
              <a:bodyPr/>
              <a:lstStyle/>
              <a:p>
                <a:endParaRPr lang="zh-TW" altLang="en-US"/>
              </a:p>
            </p:txBody>
          </p:sp>
          <p:sp>
            <p:nvSpPr>
              <p:cNvPr id="205860" name="Line 84"/>
              <p:cNvSpPr>
                <a:spLocks noChangeShapeType="1"/>
              </p:cNvSpPr>
              <p:nvPr/>
            </p:nvSpPr>
            <p:spPr bwMode="auto">
              <a:xfrm>
                <a:off x="1462" y="2158"/>
                <a:ext cx="233" cy="116"/>
              </a:xfrm>
              <a:prstGeom prst="line">
                <a:avLst/>
              </a:prstGeom>
              <a:noFill/>
              <a:ln w="101600" cap="rnd" cmpd="dbl">
                <a:solidFill>
                  <a:schemeClr val="tx1"/>
                </a:solidFill>
                <a:prstDash val="sysDot"/>
                <a:round/>
                <a:headEnd/>
                <a:tailEnd/>
              </a:ln>
            </p:spPr>
            <p:txBody>
              <a:bodyPr/>
              <a:lstStyle/>
              <a:p>
                <a:endParaRPr lang="zh-TW" altLang="en-US"/>
              </a:p>
            </p:txBody>
          </p:sp>
          <p:sp>
            <p:nvSpPr>
              <p:cNvPr id="205861" name="Line 85"/>
              <p:cNvSpPr>
                <a:spLocks noChangeShapeType="1"/>
              </p:cNvSpPr>
              <p:nvPr/>
            </p:nvSpPr>
            <p:spPr bwMode="auto">
              <a:xfrm rot="-6022550">
                <a:off x="1560" y="2332"/>
                <a:ext cx="232" cy="116"/>
              </a:xfrm>
              <a:prstGeom prst="line">
                <a:avLst/>
              </a:prstGeom>
              <a:noFill/>
              <a:ln w="101600" cap="rnd" cmpd="dbl">
                <a:solidFill>
                  <a:schemeClr val="tx1"/>
                </a:solidFill>
                <a:prstDash val="sysDot"/>
                <a:round/>
                <a:headEnd/>
                <a:tailEnd/>
              </a:ln>
            </p:spPr>
            <p:txBody>
              <a:bodyPr/>
              <a:lstStyle/>
              <a:p>
                <a:endParaRPr lang="zh-TW" altLang="en-US"/>
              </a:p>
            </p:txBody>
          </p:sp>
          <p:sp>
            <p:nvSpPr>
              <p:cNvPr id="205862" name="Line 86"/>
              <p:cNvSpPr>
                <a:spLocks noChangeShapeType="1"/>
              </p:cNvSpPr>
              <p:nvPr/>
            </p:nvSpPr>
            <p:spPr bwMode="auto">
              <a:xfrm>
                <a:off x="1656" y="2545"/>
                <a:ext cx="233" cy="117"/>
              </a:xfrm>
              <a:prstGeom prst="line">
                <a:avLst/>
              </a:prstGeom>
              <a:noFill/>
              <a:ln w="101600" cap="rnd" cmpd="dbl">
                <a:solidFill>
                  <a:schemeClr val="tx1"/>
                </a:solidFill>
                <a:prstDash val="sysDot"/>
                <a:round/>
                <a:headEnd/>
                <a:tailEnd/>
              </a:ln>
            </p:spPr>
            <p:txBody>
              <a:bodyPr/>
              <a:lstStyle/>
              <a:p>
                <a:endParaRPr lang="zh-TW" altLang="en-US"/>
              </a:p>
            </p:txBody>
          </p:sp>
          <p:sp>
            <p:nvSpPr>
              <p:cNvPr id="205863" name="Line 87"/>
              <p:cNvSpPr>
                <a:spLocks noChangeShapeType="1"/>
              </p:cNvSpPr>
              <p:nvPr/>
            </p:nvSpPr>
            <p:spPr bwMode="auto">
              <a:xfrm>
                <a:off x="1849" y="2894"/>
                <a:ext cx="233" cy="116"/>
              </a:xfrm>
              <a:prstGeom prst="line">
                <a:avLst/>
              </a:prstGeom>
              <a:noFill/>
              <a:ln w="101600" cap="rnd" cmpd="dbl">
                <a:solidFill>
                  <a:schemeClr val="tx1"/>
                </a:solidFill>
                <a:prstDash val="sysDot"/>
                <a:round/>
                <a:headEnd/>
                <a:tailEnd/>
              </a:ln>
            </p:spPr>
            <p:txBody>
              <a:bodyPr/>
              <a:lstStyle/>
              <a:p>
                <a:endParaRPr lang="zh-TW" altLang="en-US"/>
              </a:p>
            </p:txBody>
          </p:sp>
          <p:sp>
            <p:nvSpPr>
              <p:cNvPr id="205864" name="Line 88"/>
              <p:cNvSpPr>
                <a:spLocks noChangeShapeType="1"/>
              </p:cNvSpPr>
              <p:nvPr/>
            </p:nvSpPr>
            <p:spPr bwMode="auto">
              <a:xfrm rot="-6022550">
                <a:off x="1946" y="3069"/>
                <a:ext cx="233" cy="116"/>
              </a:xfrm>
              <a:prstGeom prst="line">
                <a:avLst/>
              </a:prstGeom>
              <a:noFill/>
              <a:ln w="101600" cap="rnd" cmpd="dbl">
                <a:solidFill>
                  <a:schemeClr val="tx1"/>
                </a:solidFill>
                <a:prstDash val="sysDot"/>
                <a:round/>
                <a:headEnd/>
                <a:tailEnd/>
              </a:ln>
            </p:spPr>
            <p:txBody>
              <a:bodyPr/>
              <a:lstStyle/>
              <a:p>
                <a:endParaRPr lang="zh-TW" altLang="en-US"/>
              </a:p>
            </p:txBody>
          </p:sp>
          <p:sp>
            <p:nvSpPr>
              <p:cNvPr id="205865" name="Line 89"/>
              <p:cNvSpPr>
                <a:spLocks noChangeShapeType="1"/>
              </p:cNvSpPr>
              <p:nvPr/>
            </p:nvSpPr>
            <p:spPr bwMode="auto">
              <a:xfrm>
                <a:off x="2043" y="3243"/>
                <a:ext cx="194" cy="77"/>
              </a:xfrm>
              <a:prstGeom prst="line">
                <a:avLst/>
              </a:prstGeom>
              <a:noFill/>
              <a:ln w="101600" cap="rnd" cmpd="dbl">
                <a:solidFill>
                  <a:schemeClr val="tx1"/>
                </a:solidFill>
                <a:prstDash val="sysDot"/>
                <a:round/>
                <a:headEnd/>
                <a:tailEnd/>
              </a:ln>
            </p:spPr>
            <p:txBody>
              <a:bodyPr/>
              <a:lstStyle/>
              <a:p>
                <a:endParaRPr lang="zh-TW" altLang="en-US"/>
              </a:p>
            </p:txBody>
          </p:sp>
          <p:sp>
            <p:nvSpPr>
              <p:cNvPr id="205866" name="Line 90"/>
              <p:cNvSpPr>
                <a:spLocks noChangeShapeType="1"/>
              </p:cNvSpPr>
              <p:nvPr/>
            </p:nvSpPr>
            <p:spPr bwMode="auto">
              <a:xfrm>
                <a:off x="1268" y="1770"/>
                <a:ext cx="233" cy="117"/>
              </a:xfrm>
              <a:prstGeom prst="line">
                <a:avLst/>
              </a:prstGeom>
              <a:noFill/>
              <a:ln w="101600" cap="rnd" cmpd="dbl">
                <a:solidFill>
                  <a:schemeClr val="tx1"/>
                </a:solidFill>
                <a:prstDash val="sysDot"/>
                <a:round/>
                <a:headEnd/>
                <a:tailEnd/>
              </a:ln>
            </p:spPr>
            <p:txBody>
              <a:bodyPr/>
              <a:lstStyle/>
              <a:p>
                <a:endParaRPr lang="zh-TW" altLang="en-US"/>
              </a:p>
            </p:txBody>
          </p:sp>
          <p:sp>
            <p:nvSpPr>
              <p:cNvPr id="205867" name="Line 91"/>
              <p:cNvSpPr>
                <a:spLocks noChangeShapeType="1"/>
              </p:cNvSpPr>
              <p:nvPr/>
            </p:nvSpPr>
            <p:spPr bwMode="auto">
              <a:xfrm rot="-6022550">
                <a:off x="1366" y="1945"/>
                <a:ext cx="232" cy="116"/>
              </a:xfrm>
              <a:prstGeom prst="line">
                <a:avLst/>
              </a:prstGeom>
              <a:noFill/>
              <a:ln w="101600" cap="rnd" cmpd="dbl">
                <a:solidFill>
                  <a:schemeClr val="tx1"/>
                </a:solidFill>
                <a:prstDash val="sysDot"/>
                <a:round/>
                <a:headEnd/>
                <a:tailEnd/>
              </a:ln>
            </p:spPr>
            <p:txBody>
              <a:bodyPr/>
              <a:lstStyle/>
              <a:p>
                <a:endParaRPr lang="zh-TW" altLang="en-US"/>
              </a:p>
            </p:txBody>
          </p:sp>
        </p:grpSp>
        <p:grpSp>
          <p:nvGrpSpPr>
            <p:cNvPr id="17" name="Group 92"/>
            <p:cNvGrpSpPr>
              <a:grpSpLocks/>
            </p:cNvGrpSpPr>
            <p:nvPr/>
          </p:nvGrpSpPr>
          <p:grpSpPr bwMode="auto">
            <a:xfrm>
              <a:off x="997" y="1386"/>
              <a:ext cx="350" cy="427"/>
              <a:chOff x="672" y="1334"/>
              <a:chExt cx="384" cy="576"/>
            </a:xfrm>
          </p:grpSpPr>
          <p:sp>
            <p:nvSpPr>
              <p:cNvPr id="205856" name="AutoShape 93"/>
              <p:cNvSpPr>
                <a:spLocks noChangeArrowheads="1"/>
              </p:cNvSpPr>
              <p:nvPr/>
            </p:nvSpPr>
            <p:spPr bwMode="auto">
              <a:xfrm flipV="1">
                <a:off x="672" y="1334"/>
                <a:ext cx="384" cy="576"/>
              </a:xfrm>
              <a:prstGeom prst="cloudCallout">
                <a:avLst>
                  <a:gd name="adj1" fmla="val 4162"/>
                  <a:gd name="adj2" fmla="val -95662"/>
                </a:avLst>
              </a:prstGeom>
              <a:solidFill>
                <a:schemeClr val="bg1"/>
              </a:solidFill>
              <a:ln w="9525">
                <a:solidFill>
                  <a:schemeClr val="tx1"/>
                </a:solidFill>
                <a:round/>
                <a:headEnd/>
                <a:tailEnd/>
              </a:ln>
            </p:spPr>
            <p:txBody>
              <a:bodyPr rot="10800000"/>
              <a:lstStyle/>
              <a:p>
                <a:pPr algn="ctr"/>
                <a:endParaRPr kumimoji="0" lang="zh-TW" altLang="zh-TW" sz="2400">
                  <a:solidFill>
                    <a:srgbClr val="FF0000"/>
                  </a:solidFill>
                  <a:ea typeface="標楷體" pitchFamily="65" charset="-120"/>
                </a:endParaRPr>
              </a:p>
            </p:txBody>
          </p:sp>
          <p:pic>
            <p:nvPicPr>
              <p:cNvPr id="205857" name="Picture 94" descr="BS00748_"/>
              <p:cNvPicPr>
                <a:picLocks noChangeAspect="1" noChangeArrowheads="1"/>
              </p:cNvPicPr>
              <p:nvPr/>
            </p:nvPicPr>
            <p:blipFill>
              <a:blip r:embed="rId3" cstate="print"/>
              <a:srcRect/>
              <a:stretch>
                <a:fillRect/>
              </a:stretch>
            </p:blipFill>
            <p:spPr bwMode="auto">
              <a:xfrm>
                <a:off x="720" y="1526"/>
                <a:ext cx="288" cy="266"/>
              </a:xfrm>
              <a:prstGeom prst="rect">
                <a:avLst/>
              </a:prstGeom>
              <a:noFill/>
              <a:ln w="9525">
                <a:noFill/>
                <a:miter lim="800000"/>
                <a:headEnd/>
                <a:tailEnd/>
              </a:ln>
            </p:spPr>
          </p:pic>
        </p:grpSp>
      </p:grpSp>
      <p:sp>
        <p:nvSpPr>
          <p:cNvPr id="205831" name="Text Box 95"/>
          <p:cNvSpPr txBox="1">
            <a:spLocks noChangeArrowheads="1"/>
          </p:cNvSpPr>
          <p:nvPr/>
        </p:nvSpPr>
        <p:spPr bwMode="auto">
          <a:xfrm>
            <a:off x="0" y="1066800"/>
            <a:ext cx="3886200" cy="336550"/>
          </a:xfrm>
          <a:prstGeom prst="rect">
            <a:avLst/>
          </a:prstGeom>
          <a:noFill/>
          <a:ln w="9525">
            <a:noFill/>
            <a:miter lim="800000"/>
            <a:headEnd/>
            <a:tailEnd/>
          </a:ln>
        </p:spPr>
        <p:txBody>
          <a:bodyPr>
            <a:spAutoFit/>
          </a:bodyPr>
          <a:lstStyle/>
          <a:p>
            <a:pPr algn="ctr">
              <a:spcBef>
                <a:spcPct val="50000"/>
              </a:spcBef>
            </a:pPr>
            <a:r>
              <a:rPr kumimoji="0" lang="zh-TW" altLang="en-US" sz="1600">
                <a:ea typeface="標楷體" pitchFamily="65" charset="-120"/>
              </a:rPr>
              <a:t>實例：白光</a:t>
            </a:r>
            <a:r>
              <a:rPr kumimoji="0" lang="en-US" altLang="zh-TW" sz="1600">
                <a:ea typeface="標楷體" pitchFamily="65" charset="-120"/>
              </a:rPr>
              <a:t>LED</a:t>
            </a:r>
            <a:r>
              <a:rPr kumimoji="0" lang="zh-TW" altLang="en-US" sz="1600">
                <a:ea typeface="標楷體" pitchFamily="65" charset="-120"/>
              </a:rPr>
              <a:t>照明 領航計畫</a:t>
            </a:r>
            <a:endParaRPr kumimoji="0" lang="zh-TW" altLang="en-US" sz="1400">
              <a:ea typeface="標楷體" pitchFamily="65" charset="-120"/>
            </a:endParaRPr>
          </a:p>
        </p:txBody>
      </p:sp>
      <p:grpSp>
        <p:nvGrpSpPr>
          <p:cNvPr id="18" name="Group 96"/>
          <p:cNvGrpSpPr>
            <a:grpSpLocks/>
          </p:cNvGrpSpPr>
          <p:nvPr/>
        </p:nvGrpSpPr>
        <p:grpSpPr bwMode="auto">
          <a:xfrm>
            <a:off x="4648200" y="152400"/>
            <a:ext cx="4419600" cy="3124200"/>
            <a:chOff x="2928" y="384"/>
            <a:chExt cx="2784" cy="1968"/>
          </a:xfrm>
        </p:grpSpPr>
        <p:sp>
          <p:nvSpPr>
            <p:cNvPr id="205835" name="AutoShape 97"/>
            <p:cNvSpPr>
              <a:spLocks noChangeArrowheads="1"/>
            </p:cNvSpPr>
            <p:nvPr/>
          </p:nvSpPr>
          <p:spPr bwMode="auto">
            <a:xfrm>
              <a:off x="2928" y="384"/>
              <a:ext cx="2784" cy="1968"/>
            </a:xfrm>
            <a:prstGeom prst="irregularSeal1">
              <a:avLst/>
            </a:prstGeom>
            <a:solidFill>
              <a:schemeClr val="accent2"/>
            </a:solidFill>
            <a:ln w="9525">
              <a:solidFill>
                <a:schemeClr val="tx1"/>
              </a:solidFill>
              <a:miter lim="800000"/>
              <a:headEnd/>
              <a:tailEnd/>
            </a:ln>
          </p:spPr>
          <p:txBody>
            <a:bodyPr wrap="none" anchor="ctr"/>
            <a:lstStyle/>
            <a:p>
              <a:pPr>
                <a:buClr>
                  <a:srgbClr val="FF6600"/>
                </a:buClr>
                <a:buFont typeface="Wingdings" pitchFamily="2" charset="2"/>
                <a:buNone/>
              </a:pPr>
              <a:r>
                <a:rPr kumimoji="0" lang="en-US" altLang="zh-TW">
                  <a:solidFill>
                    <a:srgbClr val="EF1201"/>
                  </a:solidFill>
                  <a:latin typeface="新細明體" pitchFamily="18" charset="-120"/>
                </a:rPr>
                <a:t> </a:t>
              </a:r>
              <a:r>
                <a:rPr kumimoji="0" lang="zh-TW" altLang="en-US">
                  <a:solidFill>
                    <a:srgbClr val="EF1201"/>
                  </a:solidFill>
                  <a:latin typeface="新細明體" pitchFamily="18" charset="-120"/>
                </a:rPr>
                <a:t>合作具體化</a:t>
              </a:r>
            </a:p>
            <a:p>
              <a:pPr>
                <a:buClr>
                  <a:srgbClr val="FF6600"/>
                </a:buClr>
                <a:buFont typeface="Wingdings" pitchFamily="2" charset="2"/>
                <a:buNone/>
              </a:pPr>
              <a:r>
                <a:rPr kumimoji="0" lang="zh-TW" altLang="en-US">
                  <a:solidFill>
                    <a:srgbClr val="EF1201"/>
                  </a:solidFill>
                  <a:latin typeface="新細明體" pitchFamily="18" charset="-120"/>
                </a:rPr>
                <a:t> 加速資訊交換</a:t>
              </a:r>
            </a:p>
            <a:p>
              <a:pPr>
                <a:buClr>
                  <a:srgbClr val="FF6600"/>
                </a:buClr>
                <a:buFont typeface="Wingdings" pitchFamily="2" charset="2"/>
                <a:buNone/>
              </a:pPr>
              <a:r>
                <a:rPr kumimoji="0" lang="zh-TW" altLang="en-US">
                  <a:solidFill>
                    <a:srgbClr val="EF1201"/>
                  </a:solidFill>
                  <a:latin typeface="新細明體" pitchFamily="18" charset="-120"/>
                </a:rPr>
                <a:t> 縮短技術整合時程</a:t>
              </a:r>
            </a:p>
            <a:p>
              <a:pPr>
                <a:buClr>
                  <a:srgbClr val="FF6600"/>
                </a:buClr>
                <a:buFont typeface="Wingdings" pitchFamily="2" charset="2"/>
                <a:buNone/>
              </a:pPr>
              <a:r>
                <a:rPr kumimoji="0" lang="zh-TW" altLang="en-US">
                  <a:solidFill>
                    <a:srgbClr val="EF1201"/>
                  </a:solidFill>
                  <a:latin typeface="新細明體" pitchFamily="18" charset="-120"/>
                </a:rPr>
                <a:t>促成次世代照明光源研發聯盟</a:t>
              </a:r>
              <a:endParaRPr kumimoji="0" lang="zh-TW" altLang="en-US"/>
            </a:p>
          </p:txBody>
        </p:sp>
        <p:sp>
          <p:nvSpPr>
            <p:cNvPr id="205836" name="Text Box 98"/>
            <p:cNvSpPr txBox="1">
              <a:spLocks noChangeArrowheads="1"/>
            </p:cNvSpPr>
            <p:nvPr/>
          </p:nvSpPr>
          <p:spPr bwMode="auto">
            <a:xfrm>
              <a:off x="3312" y="720"/>
              <a:ext cx="442" cy="283"/>
            </a:xfrm>
            <a:prstGeom prst="rect">
              <a:avLst/>
            </a:prstGeom>
            <a:noFill/>
            <a:ln w="9525">
              <a:noFill/>
              <a:miter lim="800000"/>
              <a:headEnd/>
              <a:tailEnd/>
            </a:ln>
          </p:spPr>
          <p:txBody>
            <a:bodyPr wrap="none">
              <a:spAutoFit/>
            </a:bodyPr>
            <a:lstStyle/>
            <a:p>
              <a:pPr algn="ctr">
                <a:lnSpc>
                  <a:spcPct val="130000"/>
                </a:lnSpc>
                <a:spcBef>
                  <a:spcPct val="50000"/>
                </a:spcBef>
              </a:pPr>
              <a:r>
                <a:rPr kumimoji="0" lang="zh-TW" altLang="en-US" b="1" u="sng">
                  <a:solidFill>
                    <a:srgbClr val="EF1201"/>
                  </a:solidFill>
                  <a:latin typeface="新細明體" pitchFamily="18" charset="-120"/>
                </a:rPr>
                <a:t>效 益</a:t>
              </a:r>
            </a:p>
          </p:txBody>
        </p:sp>
      </p:grpSp>
      <p:sp>
        <p:nvSpPr>
          <p:cNvPr id="205833" name="Text Box 99"/>
          <p:cNvSpPr txBox="1">
            <a:spLocks noChangeArrowheads="1"/>
          </p:cNvSpPr>
          <p:nvPr/>
        </p:nvSpPr>
        <p:spPr bwMode="auto">
          <a:xfrm>
            <a:off x="3467100" y="5943600"/>
            <a:ext cx="2012950" cy="366713"/>
          </a:xfrm>
          <a:prstGeom prst="rect">
            <a:avLst/>
          </a:prstGeom>
          <a:noFill/>
          <a:ln w="9525">
            <a:noFill/>
            <a:miter lim="800000"/>
            <a:headEnd/>
            <a:tailEnd/>
          </a:ln>
        </p:spPr>
        <p:txBody>
          <a:bodyPr wrap="none">
            <a:spAutoFit/>
          </a:bodyPr>
          <a:lstStyle/>
          <a:p>
            <a:pPr algn="ctr"/>
            <a:r>
              <a:rPr lang="zh-TW" altLang="en-US">
                <a:latin typeface="Times New Roman" pitchFamily="18" charset="0"/>
                <a:ea typeface="標楷體" pitchFamily="65" charset="-120"/>
              </a:rPr>
              <a:t>資料來源：工研院</a:t>
            </a:r>
          </a:p>
        </p:txBody>
      </p:sp>
      <p:pic>
        <p:nvPicPr>
          <p:cNvPr id="205834" name="Picture 100" descr="j0303436"/>
          <p:cNvPicPr>
            <a:picLocks noGrp="1" noChangeAspect="1" noChangeArrowheads="1" noCrop="1"/>
          </p:cNvPicPr>
          <p:nvPr>
            <p:ph idx="1"/>
          </p:nvPr>
        </p:nvPicPr>
        <p:blipFill>
          <a:blip r:embed="rId7" cstate="print"/>
          <a:srcRect/>
          <a:stretch>
            <a:fillRect/>
          </a:stretch>
        </p:blipFill>
        <p:spPr>
          <a:xfrm>
            <a:off x="7885113" y="5373688"/>
            <a:ext cx="1009650" cy="101917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72"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strVal val="2/3*#ppt_w"/>
                                          </p:val>
                                        </p:tav>
                                        <p:tav tm="100000">
                                          <p:val>
                                            <p:strVal val="#ppt_w"/>
                                          </p:val>
                                        </p:tav>
                                      </p:tavLst>
                                    </p:anim>
                                    <p:anim calcmode="lin" valueType="num">
                                      <p:cBhvr>
                                        <p:cTn id="26" dur="500" fill="hold"/>
                                        <p:tgtEl>
                                          <p:spTgt spid="1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5A0E93A5-2925-4469-8421-33360777B99B}" type="slidenum">
              <a:rPr lang="en-US" altLang="zh-TW"/>
              <a:pPr>
                <a:defRPr/>
              </a:pPr>
              <a:t>16</a:t>
            </a:fld>
            <a:endParaRPr lang="en-US" altLang="zh-TW"/>
          </a:p>
        </p:txBody>
      </p:sp>
      <p:sp>
        <p:nvSpPr>
          <p:cNvPr id="1410050" name="Rectangle 2"/>
          <p:cNvSpPr>
            <a:spLocks noGrp="1" noChangeArrowheads="1"/>
          </p:cNvSpPr>
          <p:nvPr>
            <p:ph type="title"/>
          </p:nvPr>
        </p:nvSpPr>
        <p:spPr>
          <a:xfrm>
            <a:off x="701675" y="0"/>
            <a:ext cx="7772400" cy="1143000"/>
          </a:xfrm>
        </p:spPr>
        <p:txBody>
          <a:bodyPr/>
          <a:lstStyle/>
          <a:p>
            <a:pPr eaLnBrk="1" hangingPunct="1">
              <a:defRPr/>
            </a:pPr>
            <a:r>
              <a:rPr lang="en-US" altLang="zh-TW" smtClean="0"/>
              <a:t>Microsoft</a:t>
            </a:r>
            <a:r>
              <a:rPr lang="zh-TW" altLang="en-US" smtClean="0"/>
              <a:t>的實務社群系統</a:t>
            </a:r>
          </a:p>
        </p:txBody>
      </p:sp>
      <p:pic>
        <p:nvPicPr>
          <p:cNvPr id="206852" name="Picture 3"/>
          <p:cNvPicPr>
            <a:picLocks noGrp="1" noChangeAspect="1" noChangeArrowheads="1"/>
          </p:cNvPicPr>
          <p:nvPr>
            <p:ph idx="1"/>
          </p:nvPr>
        </p:nvPicPr>
        <p:blipFill>
          <a:blip r:embed="rId2" cstate="print"/>
          <a:srcRect/>
          <a:stretch>
            <a:fillRect/>
          </a:stretch>
        </p:blipFill>
        <p:spPr>
          <a:xfrm>
            <a:off x="1062038" y="954088"/>
            <a:ext cx="7154862" cy="5364162"/>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357FF8B4-AD8A-4B66-969B-E87ADC233A87}" type="slidenum">
              <a:rPr lang="en-US" altLang="zh-TW"/>
              <a:pPr>
                <a:defRPr/>
              </a:pPr>
              <a:t>17</a:t>
            </a:fld>
            <a:endParaRPr lang="en-US" altLang="zh-TW"/>
          </a:p>
        </p:txBody>
      </p:sp>
      <p:sp>
        <p:nvSpPr>
          <p:cNvPr id="1411074" name="Rectangle 2"/>
          <p:cNvSpPr>
            <a:spLocks noGrp="1" noChangeArrowheads="1"/>
          </p:cNvSpPr>
          <p:nvPr>
            <p:ph type="title"/>
          </p:nvPr>
        </p:nvSpPr>
        <p:spPr>
          <a:xfrm>
            <a:off x="746125" y="0"/>
            <a:ext cx="7772400" cy="1143000"/>
          </a:xfrm>
        </p:spPr>
        <p:txBody>
          <a:bodyPr/>
          <a:lstStyle/>
          <a:p>
            <a:pPr eaLnBrk="1" hangingPunct="1">
              <a:defRPr/>
            </a:pPr>
            <a:r>
              <a:rPr lang="en-US" altLang="zh-TW" smtClean="0"/>
              <a:t>Microsoft</a:t>
            </a:r>
            <a:r>
              <a:rPr lang="zh-TW" altLang="en-US" smtClean="0"/>
              <a:t>的實務社群系統</a:t>
            </a:r>
          </a:p>
        </p:txBody>
      </p:sp>
      <p:pic>
        <p:nvPicPr>
          <p:cNvPr id="207876" name="Picture 3"/>
          <p:cNvPicPr>
            <a:picLocks noGrp="1" noChangeAspect="1" noChangeArrowheads="1"/>
          </p:cNvPicPr>
          <p:nvPr>
            <p:ph idx="1"/>
          </p:nvPr>
        </p:nvPicPr>
        <p:blipFill>
          <a:blip r:embed="rId2" cstate="print"/>
          <a:srcRect/>
          <a:stretch>
            <a:fillRect/>
          </a:stretch>
        </p:blipFill>
        <p:spPr>
          <a:xfrm>
            <a:off x="1062038" y="896938"/>
            <a:ext cx="7154862" cy="5365750"/>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66C09B22-F47F-457C-810E-2F0FA5F383DE}" type="slidenum">
              <a:rPr lang="en-US" altLang="zh-TW"/>
              <a:pPr>
                <a:defRPr/>
              </a:pPr>
              <a:t>18</a:t>
            </a:fld>
            <a:endParaRPr lang="en-US" altLang="zh-TW"/>
          </a:p>
        </p:txBody>
      </p:sp>
      <p:sp>
        <p:nvSpPr>
          <p:cNvPr id="1412098" name="Rectangle 2"/>
          <p:cNvSpPr>
            <a:spLocks noGrp="1" noChangeArrowheads="1"/>
          </p:cNvSpPr>
          <p:nvPr>
            <p:ph type="title"/>
          </p:nvPr>
        </p:nvSpPr>
        <p:spPr>
          <a:xfrm>
            <a:off x="701675" y="0"/>
            <a:ext cx="7772400" cy="1143000"/>
          </a:xfrm>
        </p:spPr>
        <p:txBody>
          <a:bodyPr/>
          <a:lstStyle/>
          <a:p>
            <a:pPr eaLnBrk="1" hangingPunct="1">
              <a:defRPr/>
            </a:pPr>
            <a:r>
              <a:rPr lang="en-US" altLang="zh-TW" smtClean="0"/>
              <a:t>Microsoft</a:t>
            </a:r>
            <a:r>
              <a:rPr lang="zh-TW" altLang="en-US" smtClean="0"/>
              <a:t>的實務社群系統</a:t>
            </a:r>
          </a:p>
        </p:txBody>
      </p:sp>
      <p:pic>
        <p:nvPicPr>
          <p:cNvPr id="208900" name="Picture 3"/>
          <p:cNvPicPr>
            <a:picLocks noGrp="1" noChangeAspect="1" noChangeArrowheads="1"/>
          </p:cNvPicPr>
          <p:nvPr>
            <p:ph idx="1"/>
          </p:nvPr>
        </p:nvPicPr>
        <p:blipFill>
          <a:blip r:embed="rId2" cstate="print"/>
          <a:srcRect/>
          <a:stretch>
            <a:fillRect/>
          </a:stretch>
        </p:blipFill>
        <p:spPr>
          <a:xfrm>
            <a:off x="1106488" y="885825"/>
            <a:ext cx="7156450" cy="5365750"/>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E9F25E6D-FA00-49C6-9849-6EAEA0CEE102}" type="slidenum">
              <a:rPr lang="en-US" altLang="zh-TW"/>
              <a:pPr>
                <a:defRPr/>
              </a:pPr>
              <a:t>19</a:t>
            </a:fld>
            <a:endParaRPr lang="en-US" altLang="zh-TW"/>
          </a:p>
        </p:txBody>
      </p:sp>
      <p:sp>
        <p:nvSpPr>
          <p:cNvPr id="1413122" name="Rectangle 2"/>
          <p:cNvSpPr>
            <a:spLocks noGrp="1" noChangeArrowheads="1"/>
          </p:cNvSpPr>
          <p:nvPr>
            <p:ph type="title"/>
          </p:nvPr>
        </p:nvSpPr>
        <p:spPr>
          <a:xfrm>
            <a:off x="746125" y="0"/>
            <a:ext cx="7772400" cy="1143000"/>
          </a:xfrm>
        </p:spPr>
        <p:txBody>
          <a:bodyPr/>
          <a:lstStyle/>
          <a:p>
            <a:pPr eaLnBrk="1" hangingPunct="1">
              <a:defRPr/>
            </a:pPr>
            <a:r>
              <a:rPr lang="zh-TW" altLang="en-US" smtClean="0"/>
              <a:t>讀書會的實務社群系統</a:t>
            </a:r>
          </a:p>
        </p:txBody>
      </p:sp>
      <p:pic>
        <p:nvPicPr>
          <p:cNvPr id="209924" name="Picture 3"/>
          <p:cNvPicPr>
            <a:picLocks noGrp="1" noChangeAspect="1" noChangeArrowheads="1"/>
          </p:cNvPicPr>
          <p:nvPr>
            <p:ph idx="1"/>
          </p:nvPr>
        </p:nvPicPr>
        <p:blipFill>
          <a:blip r:embed="rId2" cstate="print"/>
          <a:srcRect/>
          <a:stretch>
            <a:fillRect/>
          </a:stretch>
        </p:blipFill>
        <p:spPr>
          <a:xfrm>
            <a:off x="1062038" y="908050"/>
            <a:ext cx="7200900" cy="5399088"/>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B1518200-FEB0-45B5-8879-6947FC73BB47}" type="slidenum">
              <a:rPr lang="en-US" altLang="zh-TW"/>
              <a:pPr>
                <a:defRPr/>
              </a:pPr>
              <a:t>2</a:t>
            </a:fld>
            <a:endParaRPr lang="en-US" altLang="zh-TW"/>
          </a:p>
        </p:txBody>
      </p:sp>
      <p:sp>
        <p:nvSpPr>
          <p:cNvPr id="1408002" name="Rectangle 2"/>
          <p:cNvSpPr>
            <a:spLocks noGrp="1" noChangeArrowheads="1"/>
          </p:cNvSpPr>
          <p:nvPr>
            <p:ph type="title"/>
          </p:nvPr>
        </p:nvSpPr>
        <p:spPr>
          <a:xfrm>
            <a:off x="250825" y="0"/>
            <a:ext cx="8642350" cy="1143000"/>
          </a:xfrm>
        </p:spPr>
        <p:txBody>
          <a:bodyPr/>
          <a:lstStyle/>
          <a:p>
            <a:pPr eaLnBrk="1" hangingPunct="1">
              <a:defRPr/>
            </a:pPr>
            <a:r>
              <a:rPr lang="zh-TW" altLang="en-US" smtClean="0"/>
              <a:t>實務社群</a:t>
            </a:r>
            <a:r>
              <a:rPr lang="en-US" altLang="zh-TW" smtClean="0"/>
              <a:t>(Communities of Practice)</a:t>
            </a:r>
          </a:p>
        </p:txBody>
      </p:sp>
      <p:sp>
        <p:nvSpPr>
          <p:cNvPr id="1408003" name="Text Box 3"/>
          <p:cNvSpPr txBox="1">
            <a:spLocks noChangeArrowheads="1"/>
          </p:cNvSpPr>
          <p:nvPr/>
        </p:nvSpPr>
        <p:spPr bwMode="auto">
          <a:xfrm>
            <a:off x="611188" y="1268413"/>
            <a:ext cx="8283575" cy="4959350"/>
          </a:xfrm>
          <a:prstGeom prst="rect">
            <a:avLst/>
          </a:prstGeom>
          <a:noFill/>
          <a:ln w="9525">
            <a:noFill/>
            <a:miter lim="800000"/>
            <a:headEnd/>
            <a:tailEnd/>
          </a:ln>
          <a:effectLst/>
        </p:spPr>
        <p:txBody>
          <a:bodyPr>
            <a:spAutoFit/>
          </a:bodyPr>
          <a:lstStyle/>
          <a:p>
            <a:pPr marL="381000" indent="-285750">
              <a:lnSpc>
                <a:spcPct val="90000"/>
              </a:lnSpc>
              <a:spcBef>
                <a:spcPct val="30000"/>
              </a:spcBef>
              <a:buFontTx/>
              <a:buChar char="•"/>
              <a:defRPr/>
            </a:pPr>
            <a:r>
              <a:rPr lang="zh-TW" altLang="en-US" sz="2800" b="1">
                <a:latin typeface="Times New Roman" pitchFamily="18" charset="0"/>
                <a:ea typeface="標楷體" pitchFamily="65" charset="-120"/>
              </a:rPr>
              <a:t>實務社群係</a:t>
            </a:r>
            <a:r>
              <a:rPr lang="en-US" altLang="zh-TW" sz="2800" b="1">
                <a:latin typeface="Times New Roman" pitchFamily="18" charset="0"/>
                <a:ea typeface="標楷體" pitchFamily="65" charset="-120"/>
              </a:rPr>
              <a:t>Etinne C. Wenger</a:t>
            </a:r>
            <a:r>
              <a:rPr lang="zh-TW" altLang="en-US" sz="2800" b="1">
                <a:latin typeface="Times New Roman" pitchFamily="18" charset="0"/>
                <a:ea typeface="標楷體" pitchFamily="65" charset="-120"/>
              </a:rPr>
              <a:t>在</a:t>
            </a:r>
            <a:r>
              <a:rPr lang="en-US" altLang="zh-TW" sz="2800" b="1">
                <a:latin typeface="Times New Roman" pitchFamily="18" charset="0"/>
                <a:ea typeface="標楷體" pitchFamily="65" charset="-120"/>
              </a:rPr>
              <a:t>1998</a:t>
            </a:r>
            <a:r>
              <a:rPr lang="zh-TW" altLang="en-US" sz="2800" b="1">
                <a:latin typeface="Times New Roman" pitchFamily="18" charset="0"/>
                <a:ea typeface="標楷體" pitchFamily="65" charset="-120"/>
              </a:rPr>
              <a:t>年於</a:t>
            </a:r>
            <a:r>
              <a:rPr lang="en-US" altLang="zh-TW" sz="2800" b="1">
                <a:latin typeface="Times New Roman" pitchFamily="18" charset="0"/>
                <a:ea typeface="標楷體" pitchFamily="65" charset="-120"/>
              </a:rPr>
              <a:t>Harvard Business Review</a:t>
            </a:r>
            <a:r>
              <a:rPr lang="zh-TW" altLang="en-US" sz="2800" b="1">
                <a:latin typeface="Times New Roman" pitchFamily="18" charset="0"/>
                <a:ea typeface="標楷體" pitchFamily="65" charset="-120"/>
              </a:rPr>
              <a:t>率先提出的觀念。實務社群是在企業裡分享專門知識和情誼所組成的</a:t>
            </a:r>
            <a:r>
              <a:rPr lang="zh-TW" altLang="en-US" sz="2800" b="1" u="sng">
                <a:latin typeface="Times New Roman" pitchFamily="18" charset="0"/>
                <a:ea typeface="標楷體" pitchFamily="65" charset="-120"/>
              </a:rPr>
              <a:t>非正式團體</a:t>
            </a:r>
            <a:r>
              <a:rPr lang="zh-TW" altLang="en-US" sz="2800" b="1">
                <a:latin typeface="Times New Roman" pitchFamily="18" charset="0"/>
                <a:ea typeface="標楷體" pitchFamily="65" charset="-120"/>
              </a:rPr>
              <a:t>。實務社群與企業內的正式任務編組不同，它並不是僅為了完成一個特定工作或任務的組織。</a:t>
            </a:r>
          </a:p>
          <a:p>
            <a:pPr marL="381000" indent="-285750">
              <a:lnSpc>
                <a:spcPct val="90000"/>
              </a:lnSpc>
              <a:spcBef>
                <a:spcPct val="30000"/>
              </a:spcBef>
              <a:buFontTx/>
              <a:buChar char="•"/>
              <a:defRPr/>
            </a:pPr>
            <a:r>
              <a:rPr kumimoji="0" lang="en-US" altLang="zh-TW" sz="2800" b="1">
                <a:latin typeface="Times New Roman" pitchFamily="18" charset="0"/>
                <a:ea typeface="標楷體" pitchFamily="65" charset="-120"/>
              </a:rPr>
              <a:t>Practice</a:t>
            </a:r>
            <a:r>
              <a:rPr kumimoji="0" lang="zh-TW" altLang="en-US" sz="2800" b="1">
                <a:latin typeface="Times New Roman" pitchFamily="18" charset="0"/>
                <a:ea typeface="標楷體" pitchFamily="65" charset="-120"/>
              </a:rPr>
              <a:t>所代表的是</a:t>
            </a:r>
            <a:r>
              <a:rPr kumimoji="0" lang="zh-TW" altLang="en-US" sz="2800" b="1">
                <a:effectLst>
                  <a:outerShdw blurRad="38100" dist="38100" dir="2700000" algn="tl">
                    <a:srgbClr val="000000"/>
                  </a:outerShdw>
                </a:effectLst>
                <a:latin typeface="Times New Roman" pitchFamily="18" charset="0"/>
                <a:ea typeface="標楷體" pitchFamily="65" charset="-120"/>
              </a:rPr>
              <a:t>實務行動中的知識</a:t>
            </a:r>
            <a:r>
              <a:rPr kumimoji="0" lang="en-US" altLang="zh-TW" sz="2800" b="1">
                <a:latin typeface="Times New Roman" pitchFamily="18" charset="0"/>
                <a:ea typeface="標楷體" pitchFamily="65" charset="-120"/>
              </a:rPr>
              <a:t>(knowledge in action)</a:t>
            </a:r>
            <a:r>
              <a:rPr kumimoji="0" lang="zh-TW" altLang="en-US" sz="2800" b="1">
                <a:latin typeface="Times New Roman" pitchFamily="18" charset="0"/>
                <a:ea typeface="標楷體" pitchFamily="65" charset="-120"/>
              </a:rPr>
              <a:t>，</a:t>
            </a:r>
            <a:r>
              <a:rPr lang="zh-TW" altLang="en-US" sz="2800" b="1">
                <a:latin typeface="Times New Roman" pitchFamily="18" charset="0"/>
                <a:ea typeface="標楷體" pitchFamily="65" charset="-120"/>
              </a:rPr>
              <a:t>社群互動</a:t>
            </a:r>
            <a:r>
              <a:rPr kumimoji="0" lang="zh-TW" altLang="en-US" sz="2800" b="1">
                <a:latin typeface="Times New Roman" pitchFamily="18" charset="0"/>
                <a:ea typeface="標楷體" pitchFamily="65" charset="-120"/>
              </a:rPr>
              <a:t>的過程就是學習</a:t>
            </a:r>
            <a:r>
              <a:rPr kumimoji="0" lang="en-US" altLang="zh-TW" sz="2800" b="1">
                <a:latin typeface="Times New Roman" pitchFamily="18" charset="0"/>
                <a:ea typeface="標楷體" pitchFamily="65" charset="-120"/>
              </a:rPr>
              <a:t>(</a:t>
            </a:r>
            <a:r>
              <a:rPr kumimoji="0" lang="zh-TW" altLang="en-US" sz="2800" b="1">
                <a:latin typeface="Times New Roman" pitchFamily="18" charset="0"/>
                <a:ea typeface="標楷體" pitchFamily="65" charset="-120"/>
              </a:rPr>
              <a:t>知識建構</a:t>
            </a:r>
            <a:r>
              <a:rPr kumimoji="0" lang="en-US" altLang="zh-TW" sz="2800" b="1">
                <a:latin typeface="Times New Roman" pitchFamily="18" charset="0"/>
                <a:ea typeface="標楷體" pitchFamily="65" charset="-120"/>
              </a:rPr>
              <a:t>)</a:t>
            </a:r>
            <a:r>
              <a:rPr kumimoji="0" lang="zh-TW" altLang="en-US" sz="2800" b="1">
                <a:latin typeface="Times New Roman" pitchFamily="18" charset="0"/>
                <a:ea typeface="標楷體" pitchFamily="65" charset="-120"/>
              </a:rPr>
              <a:t>。</a:t>
            </a:r>
          </a:p>
          <a:p>
            <a:pPr marL="381000" indent="-285750">
              <a:lnSpc>
                <a:spcPct val="90000"/>
              </a:lnSpc>
              <a:spcBef>
                <a:spcPct val="30000"/>
              </a:spcBef>
              <a:buFontTx/>
              <a:buChar char="•"/>
              <a:defRPr/>
            </a:pPr>
            <a:r>
              <a:rPr lang="zh-TW" altLang="en-US" sz="2800" b="1">
                <a:latin typeface="Times New Roman" pitchFamily="18" charset="0"/>
                <a:ea typeface="標楷體" pitchFamily="65" charset="-120"/>
              </a:rPr>
              <a:t>社群常藉由</a:t>
            </a:r>
            <a:r>
              <a:rPr lang="zh-TW" altLang="en-US" sz="2800" b="1" u="sng">
                <a:latin typeface="Times New Roman" pitchFamily="18" charset="0"/>
                <a:ea typeface="標楷體" pitchFamily="65" charset="-120"/>
              </a:rPr>
              <a:t>網際網路</a:t>
            </a:r>
            <a:r>
              <a:rPr lang="zh-TW" altLang="en-US" sz="2800" b="1">
                <a:latin typeface="Times New Roman" pitchFamily="18" charset="0"/>
                <a:ea typeface="標楷體" pitchFamily="65" charset="-120"/>
              </a:rPr>
              <a:t>建構一個能夠</a:t>
            </a:r>
            <a:r>
              <a:rPr lang="zh-TW" altLang="en-US" sz="2800" b="1" u="sng">
                <a:latin typeface="Times New Roman" pitchFamily="18" charset="0"/>
                <a:ea typeface="標楷體" pitchFamily="65" charset="-120"/>
              </a:rPr>
              <a:t>自由交流</a:t>
            </a:r>
            <a:r>
              <a:rPr lang="zh-TW" altLang="en-US" sz="2800" b="1">
                <a:latin typeface="Times New Roman" pitchFamily="18" charset="0"/>
                <a:ea typeface="標楷體" pitchFamily="65" charset="-120"/>
              </a:rPr>
              <a:t>的互動環境，把人們</a:t>
            </a:r>
            <a:r>
              <a:rPr lang="zh-TW" altLang="en-US" sz="2800" b="1" u="sng">
                <a:latin typeface="Times New Roman" pitchFamily="18" charset="0"/>
                <a:ea typeface="標楷體" pitchFamily="65" charset="-120"/>
              </a:rPr>
              <a:t>聚集</a:t>
            </a:r>
            <a:r>
              <a:rPr lang="zh-TW" altLang="en-US" sz="2800" b="1">
                <a:latin typeface="Times New Roman" pitchFamily="18" charset="0"/>
                <a:ea typeface="標楷體" pitchFamily="65" charset="-120"/>
              </a:rPr>
              <a:t>在一起，使成員們能夠應用社群所提供的功能彼此分享與互動個人的</a:t>
            </a:r>
            <a:r>
              <a:rPr lang="zh-TW" altLang="en-US" sz="2800" b="1" u="sng">
                <a:latin typeface="Times New Roman" pitchFamily="18" charset="0"/>
                <a:ea typeface="標楷體" pitchFamily="65" charset="-120"/>
              </a:rPr>
              <a:t>知識和經驗</a:t>
            </a:r>
            <a:r>
              <a:rPr lang="zh-TW" altLang="en-US" sz="2800" b="1">
                <a:latin typeface="Times New Roman" pitchFamily="18" charset="0"/>
                <a:ea typeface="標楷體" pitchFamily="65" charset="-120"/>
              </a:rPr>
              <a:t>，並進一步創造出相互</a:t>
            </a:r>
            <a:r>
              <a:rPr lang="zh-TW" altLang="en-US" sz="2800" b="1" u="sng">
                <a:latin typeface="Times New Roman" pitchFamily="18" charset="0"/>
                <a:ea typeface="標楷體" pitchFamily="65" charset="-120"/>
              </a:rPr>
              <a:t>依賴</a:t>
            </a:r>
            <a:r>
              <a:rPr lang="zh-TW" altLang="en-US" sz="2800" b="1">
                <a:latin typeface="Times New Roman" pitchFamily="18" charset="0"/>
                <a:ea typeface="標楷體" pitchFamily="65" charset="-120"/>
              </a:rPr>
              <a:t>與</a:t>
            </a:r>
            <a:r>
              <a:rPr lang="zh-TW" altLang="en-US" sz="2800" b="1" u="sng">
                <a:latin typeface="Times New Roman" pitchFamily="18" charset="0"/>
                <a:ea typeface="標楷體" pitchFamily="65" charset="-120"/>
              </a:rPr>
              <a:t>彼此瞭解</a:t>
            </a:r>
            <a:r>
              <a:rPr lang="zh-TW" altLang="en-US" sz="2800" b="1">
                <a:latin typeface="Times New Roman" pitchFamily="18" charset="0"/>
                <a:ea typeface="標楷體" pitchFamily="65" charset="-120"/>
              </a:rPr>
              <a:t>的氣氛。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80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80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080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ECA9C0B1-BE99-42AB-A99B-6ED89EA2B2DE}" type="slidenum">
              <a:rPr lang="en-US" altLang="zh-TW"/>
              <a:pPr>
                <a:defRPr/>
              </a:pPr>
              <a:t>20</a:t>
            </a:fld>
            <a:endParaRPr lang="en-US" altLang="zh-TW"/>
          </a:p>
        </p:txBody>
      </p:sp>
      <p:sp>
        <p:nvSpPr>
          <p:cNvPr id="1414146" name="Rectangle 2"/>
          <p:cNvSpPr>
            <a:spLocks noGrp="1" noChangeArrowheads="1"/>
          </p:cNvSpPr>
          <p:nvPr>
            <p:ph type="title"/>
          </p:nvPr>
        </p:nvSpPr>
        <p:spPr>
          <a:xfrm>
            <a:off x="701675" y="0"/>
            <a:ext cx="7772400" cy="1143000"/>
          </a:xfrm>
        </p:spPr>
        <p:txBody>
          <a:bodyPr/>
          <a:lstStyle/>
          <a:p>
            <a:pPr eaLnBrk="1" hangingPunct="1">
              <a:defRPr/>
            </a:pPr>
            <a:r>
              <a:rPr lang="zh-TW" altLang="en-US" smtClean="0"/>
              <a:t>半導體實務社群系統</a:t>
            </a:r>
          </a:p>
        </p:txBody>
      </p:sp>
      <p:pic>
        <p:nvPicPr>
          <p:cNvPr id="210948" name="Picture 3"/>
          <p:cNvPicPr>
            <a:picLocks noGrp="1" noChangeAspect="1" noChangeArrowheads="1"/>
          </p:cNvPicPr>
          <p:nvPr>
            <p:ph idx="1"/>
          </p:nvPr>
        </p:nvPicPr>
        <p:blipFill>
          <a:blip r:embed="rId2" cstate="print"/>
          <a:srcRect/>
          <a:stretch>
            <a:fillRect/>
          </a:stretch>
        </p:blipFill>
        <p:spPr>
          <a:xfrm>
            <a:off x="1150938" y="896938"/>
            <a:ext cx="7156450" cy="5365750"/>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投影片編號版面配置區 3"/>
          <p:cNvSpPr>
            <a:spLocks noGrp="1"/>
          </p:cNvSpPr>
          <p:nvPr>
            <p:ph type="sldNum" sz="quarter" idx="12"/>
          </p:nvPr>
        </p:nvSpPr>
        <p:spPr/>
        <p:txBody>
          <a:bodyPr/>
          <a:lstStyle/>
          <a:p>
            <a:pPr>
              <a:defRPr/>
            </a:pPr>
            <a:fld id="{36874020-89CD-4DC3-99E0-38833EED3E58}" type="slidenum">
              <a:rPr lang="en-US" altLang="zh-TW"/>
              <a:pPr>
                <a:defRPr/>
              </a:pPr>
              <a:t>21</a:t>
            </a:fld>
            <a:endParaRPr lang="en-US" altLang="zh-TW"/>
          </a:p>
        </p:txBody>
      </p:sp>
      <p:sp>
        <p:nvSpPr>
          <p:cNvPr id="1415170" name="Rectangle 2"/>
          <p:cNvSpPr>
            <a:spLocks noChangeArrowheads="1"/>
          </p:cNvSpPr>
          <p:nvPr/>
        </p:nvSpPr>
        <p:spPr bwMode="auto">
          <a:xfrm>
            <a:off x="323850" y="836613"/>
            <a:ext cx="8001000" cy="647700"/>
          </a:xfrm>
          <a:prstGeom prst="rect">
            <a:avLst/>
          </a:prstGeom>
          <a:noFill/>
          <a:ln w="9525">
            <a:noFill/>
            <a:miter lim="800000"/>
            <a:headEnd/>
            <a:tailEnd/>
          </a:ln>
          <a:effectLst/>
        </p:spPr>
        <p:txBody>
          <a:bodyPr anchor="b"/>
          <a:lstStyle/>
          <a:p>
            <a:pPr algn="ctr">
              <a:defRPr/>
            </a:pPr>
            <a:r>
              <a:rPr lang="zh-TW" altLang="en-US" sz="4000" b="1">
                <a:solidFill>
                  <a:schemeClr val="tx2"/>
                </a:solidFill>
                <a:effectLst>
                  <a:outerShdw blurRad="38100" dist="38100" dir="2700000" algn="tl">
                    <a:srgbClr val="000000"/>
                  </a:outerShdw>
                </a:effectLst>
                <a:latin typeface="Arial" pitchFamily="34" charset="0"/>
                <a:ea typeface="標楷體" pitchFamily="65" charset="-120"/>
              </a:rPr>
              <a:t>台科大資管系實務社群系統</a:t>
            </a:r>
            <a:br>
              <a:rPr lang="zh-TW" altLang="en-US" sz="4000" b="1">
                <a:solidFill>
                  <a:schemeClr val="tx2"/>
                </a:solidFill>
                <a:effectLst>
                  <a:outerShdw blurRad="38100" dist="38100" dir="2700000" algn="tl">
                    <a:srgbClr val="000000"/>
                  </a:outerShdw>
                </a:effectLst>
                <a:latin typeface="Arial" pitchFamily="34" charset="0"/>
                <a:ea typeface="標楷體" pitchFamily="65" charset="-120"/>
              </a:rPr>
            </a:br>
            <a:r>
              <a:rPr lang="zh-TW" altLang="en-US" sz="4000" b="1">
                <a:solidFill>
                  <a:schemeClr val="tx2"/>
                </a:solidFill>
                <a:effectLst>
                  <a:outerShdw blurRad="38100" dist="38100" dir="2700000" algn="tl">
                    <a:srgbClr val="000000"/>
                  </a:outerShdw>
                </a:effectLst>
                <a:latin typeface="Arial" pitchFamily="34" charset="0"/>
                <a:ea typeface="標楷體" pitchFamily="65" charset="-120"/>
              </a:rPr>
              <a:t>系統功能架構</a:t>
            </a:r>
          </a:p>
        </p:txBody>
      </p:sp>
      <p:sp>
        <p:nvSpPr>
          <p:cNvPr id="211972" name="Oval 3"/>
          <p:cNvSpPr>
            <a:spLocks noChangeArrowheads="1"/>
          </p:cNvSpPr>
          <p:nvPr/>
        </p:nvSpPr>
        <p:spPr bwMode="auto">
          <a:xfrm>
            <a:off x="3746500" y="3144838"/>
            <a:ext cx="1651000" cy="1473200"/>
          </a:xfrm>
          <a:prstGeom prst="ellipse">
            <a:avLst/>
          </a:prstGeom>
          <a:solidFill>
            <a:schemeClr val="hlink"/>
          </a:solidFill>
          <a:ln w="9525">
            <a:solidFill>
              <a:srgbClr val="000000"/>
            </a:solidFill>
            <a:round/>
            <a:headEnd/>
            <a:tailEnd/>
          </a:ln>
        </p:spPr>
        <p:txBody>
          <a:bodyPr anchor="ctr" anchorCtr="1"/>
          <a:lstStyle/>
          <a:p>
            <a:pPr algn="ctr"/>
            <a:r>
              <a:rPr lang="zh-TW" altLang="en-US" sz="1600" b="1">
                <a:solidFill>
                  <a:schemeClr val="bg2"/>
                </a:solidFill>
                <a:latin typeface="Times New Roman" pitchFamily="18" charset="0"/>
                <a:ea typeface="標楷體" pitchFamily="65" charset="-120"/>
              </a:rPr>
              <a:t>台灣科技大學研究生</a:t>
            </a:r>
          </a:p>
          <a:p>
            <a:pPr algn="ctr"/>
            <a:r>
              <a:rPr lang="zh-TW" altLang="en-US" sz="1600" b="1">
                <a:solidFill>
                  <a:schemeClr val="bg2"/>
                </a:solidFill>
                <a:latin typeface="Times New Roman" pitchFamily="18" charset="0"/>
                <a:ea typeface="標楷體" pitchFamily="65" charset="-120"/>
              </a:rPr>
              <a:t>實務社群</a:t>
            </a:r>
            <a:endParaRPr lang="zh-TW" altLang="en-US" sz="1600" b="1">
              <a:solidFill>
                <a:schemeClr val="bg2"/>
              </a:solidFill>
              <a:latin typeface="Verdana" pitchFamily="34" charset="0"/>
              <a:ea typeface="標楷體" pitchFamily="65" charset="-120"/>
            </a:endParaRPr>
          </a:p>
        </p:txBody>
      </p:sp>
      <p:sp>
        <p:nvSpPr>
          <p:cNvPr id="211973" name="Rectangle 4"/>
          <p:cNvSpPr>
            <a:spLocks noChangeArrowheads="1"/>
          </p:cNvSpPr>
          <p:nvPr/>
        </p:nvSpPr>
        <p:spPr bwMode="auto">
          <a:xfrm>
            <a:off x="881063" y="1670050"/>
            <a:ext cx="992187" cy="295275"/>
          </a:xfrm>
          <a:prstGeom prst="rect">
            <a:avLst/>
          </a:prstGeom>
          <a:solidFill>
            <a:schemeClr val="accent2"/>
          </a:solidFill>
          <a:ln w="9525">
            <a:solidFill>
              <a:srgbClr val="000000"/>
            </a:solidFill>
            <a:miter lim="800000"/>
            <a:headEnd/>
            <a:tailEnd/>
          </a:ln>
        </p:spPr>
        <p:txBody>
          <a:bodyPr/>
          <a:lstStyle/>
          <a:p>
            <a:r>
              <a:rPr lang="zh-TW" altLang="en-US" sz="1400" b="1">
                <a:solidFill>
                  <a:schemeClr val="bg2"/>
                </a:solidFill>
                <a:latin typeface="Times New Roman" pitchFamily="18" charset="0"/>
                <a:ea typeface="標楷體" pitchFamily="65" charset="-120"/>
              </a:rPr>
              <a:t>公佈欄</a:t>
            </a:r>
            <a:endParaRPr lang="zh-TW" altLang="en-US" sz="1400" b="1">
              <a:solidFill>
                <a:schemeClr val="bg2"/>
              </a:solidFill>
              <a:latin typeface="Verdana" pitchFamily="34" charset="0"/>
              <a:ea typeface="標楷體" pitchFamily="65" charset="-120"/>
            </a:endParaRPr>
          </a:p>
        </p:txBody>
      </p:sp>
      <p:sp>
        <p:nvSpPr>
          <p:cNvPr id="211974" name="Rectangle 5"/>
          <p:cNvSpPr>
            <a:spLocks noChangeArrowheads="1"/>
          </p:cNvSpPr>
          <p:nvPr/>
        </p:nvSpPr>
        <p:spPr bwMode="auto">
          <a:xfrm>
            <a:off x="881063" y="2063750"/>
            <a:ext cx="992187" cy="295275"/>
          </a:xfrm>
          <a:prstGeom prst="rect">
            <a:avLst/>
          </a:prstGeom>
          <a:solidFill>
            <a:schemeClr val="accent2"/>
          </a:solidFill>
          <a:ln w="9525">
            <a:solidFill>
              <a:srgbClr val="000000"/>
            </a:solidFill>
            <a:miter lim="800000"/>
            <a:headEnd/>
            <a:tailEnd/>
          </a:ln>
        </p:spPr>
        <p:txBody>
          <a:bodyPr/>
          <a:lstStyle/>
          <a:p>
            <a:r>
              <a:rPr lang="zh-TW" altLang="en-US" sz="1400" b="1">
                <a:solidFill>
                  <a:schemeClr val="bg2"/>
                </a:solidFill>
                <a:latin typeface="Times New Roman" pitchFamily="18" charset="0"/>
                <a:ea typeface="標楷體" pitchFamily="65" charset="-120"/>
              </a:rPr>
              <a:t>系統公告</a:t>
            </a:r>
            <a:endParaRPr lang="zh-TW" altLang="en-US" sz="1400" b="1">
              <a:solidFill>
                <a:schemeClr val="bg2"/>
              </a:solidFill>
              <a:latin typeface="Verdana" pitchFamily="34" charset="0"/>
              <a:ea typeface="標楷體" pitchFamily="65" charset="-120"/>
            </a:endParaRPr>
          </a:p>
        </p:txBody>
      </p:sp>
      <p:sp>
        <p:nvSpPr>
          <p:cNvPr id="211975" name="Oval 6"/>
          <p:cNvSpPr>
            <a:spLocks noChangeArrowheads="1"/>
          </p:cNvSpPr>
          <p:nvPr/>
        </p:nvSpPr>
        <p:spPr bwMode="auto">
          <a:xfrm>
            <a:off x="3416300" y="2359025"/>
            <a:ext cx="771525" cy="687388"/>
          </a:xfrm>
          <a:prstGeom prst="ellipse">
            <a:avLst/>
          </a:prstGeom>
          <a:solidFill>
            <a:schemeClr val="accent2"/>
          </a:solidFill>
          <a:ln w="9525">
            <a:solidFill>
              <a:srgbClr val="000000"/>
            </a:solidFill>
            <a:round/>
            <a:headEnd/>
            <a:tailEnd/>
          </a:ln>
        </p:spPr>
        <p:txBody>
          <a:bodyPr/>
          <a:lstStyle/>
          <a:p>
            <a:r>
              <a:rPr lang="zh-TW" altLang="en-US" sz="1600" b="1">
                <a:solidFill>
                  <a:schemeClr val="bg2"/>
                </a:solidFill>
                <a:latin typeface="Times New Roman" pitchFamily="18" charset="0"/>
                <a:ea typeface="標楷體" pitchFamily="65" charset="-120"/>
              </a:rPr>
              <a:t>資訊公告</a:t>
            </a:r>
            <a:endParaRPr lang="zh-TW" altLang="en-US" sz="1600" b="1">
              <a:solidFill>
                <a:schemeClr val="bg2"/>
              </a:solidFill>
              <a:latin typeface="Verdana" pitchFamily="34" charset="0"/>
              <a:ea typeface="標楷體" pitchFamily="65" charset="-120"/>
            </a:endParaRPr>
          </a:p>
        </p:txBody>
      </p:sp>
      <p:sp>
        <p:nvSpPr>
          <p:cNvPr id="211976" name="Rectangle 7"/>
          <p:cNvSpPr>
            <a:spLocks noChangeArrowheads="1"/>
          </p:cNvSpPr>
          <p:nvPr/>
        </p:nvSpPr>
        <p:spPr bwMode="auto">
          <a:xfrm>
            <a:off x="881063" y="2455863"/>
            <a:ext cx="992187" cy="295275"/>
          </a:xfrm>
          <a:prstGeom prst="rect">
            <a:avLst/>
          </a:prstGeom>
          <a:solidFill>
            <a:schemeClr val="accent2"/>
          </a:solidFill>
          <a:ln w="9525">
            <a:solidFill>
              <a:srgbClr val="000000"/>
            </a:solidFill>
            <a:miter lim="800000"/>
            <a:headEnd/>
            <a:tailEnd/>
          </a:ln>
        </p:spPr>
        <p:txBody>
          <a:bodyPr/>
          <a:lstStyle/>
          <a:p>
            <a:r>
              <a:rPr lang="zh-TW" altLang="en-US" sz="1400" b="1">
                <a:solidFill>
                  <a:schemeClr val="bg2"/>
                </a:solidFill>
                <a:latin typeface="Times New Roman" pitchFamily="18" charset="0"/>
                <a:ea typeface="標楷體" pitchFamily="65" charset="-120"/>
              </a:rPr>
              <a:t>留言版</a:t>
            </a:r>
            <a:endParaRPr lang="zh-TW" altLang="en-US" sz="1400" b="1">
              <a:solidFill>
                <a:schemeClr val="bg2"/>
              </a:solidFill>
              <a:latin typeface="Verdana" pitchFamily="34" charset="0"/>
              <a:ea typeface="標楷體" pitchFamily="65" charset="-120"/>
            </a:endParaRPr>
          </a:p>
        </p:txBody>
      </p:sp>
      <p:sp>
        <p:nvSpPr>
          <p:cNvPr id="211977" name="Line 8"/>
          <p:cNvSpPr>
            <a:spLocks noChangeShapeType="1"/>
          </p:cNvSpPr>
          <p:nvPr/>
        </p:nvSpPr>
        <p:spPr bwMode="auto">
          <a:xfrm>
            <a:off x="2093913" y="1768475"/>
            <a:ext cx="0" cy="884238"/>
          </a:xfrm>
          <a:prstGeom prst="line">
            <a:avLst/>
          </a:prstGeom>
          <a:noFill/>
          <a:ln w="38100">
            <a:solidFill>
              <a:schemeClr val="tx1"/>
            </a:solidFill>
            <a:round/>
            <a:headEnd/>
            <a:tailEnd/>
          </a:ln>
        </p:spPr>
        <p:txBody>
          <a:bodyPr/>
          <a:lstStyle/>
          <a:p>
            <a:endParaRPr lang="zh-TW" altLang="en-US"/>
          </a:p>
        </p:txBody>
      </p:sp>
      <p:sp>
        <p:nvSpPr>
          <p:cNvPr id="211978" name="Line 9"/>
          <p:cNvSpPr>
            <a:spLocks noChangeShapeType="1"/>
          </p:cNvSpPr>
          <p:nvPr/>
        </p:nvSpPr>
        <p:spPr bwMode="auto">
          <a:xfrm>
            <a:off x="1873250" y="1768475"/>
            <a:ext cx="220663" cy="0"/>
          </a:xfrm>
          <a:prstGeom prst="line">
            <a:avLst/>
          </a:prstGeom>
          <a:noFill/>
          <a:ln w="38100">
            <a:solidFill>
              <a:schemeClr val="tx1"/>
            </a:solidFill>
            <a:round/>
            <a:headEnd/>
            <a:tailEnd/>
          </a:ln>
        </p:spPr>
        <p:txBody>
          <a:bodyPr/>
          <a:lstStyle/>
          <a:p>
            <a:endParaRPr lang="zh-TW" altLang="en-US"/>
          </a:p>
        </p:txBody>
      </p:sp>
      <p:sp>
        <p:nvSpPr>
          <p:cNvPr id="211979" name="Line 10"/>
          <p:cNvSpPr>
            <a:spLocks noChangeShapeType="1"/>
          </p:cNvSpPr>
          <p:nvPr/>
        </p:nvSpPr>
        <p:spPr bwMode="auto">
          <a:xfrm>
            <a:off x="1873250" y="2260600"/>
            <a:ext cx="220663" cy="0"/>
          </a:xfrm>
          <a:prstGeom prst="line">
            <a:avLst/>
          </a:prstGeom>
          <a:noFill/>
          <a:ln w="38100">
            <a:solidFill>
              <a:schemeClr val="tx1"/>
            </a:solidFill>
            <a:round/>
            <a:headEnd/>
            <a:tailEnd/>
          </a:ln>
        </p:spPr>
        <p:txBody>
          <a:bodyPr/>
          <a:lstStyle/>
          <a:p>
            <a:endParaRPr lang="zh-TW" altLang="en-US"/>
          </a:p>
        </p:txBody>
      </p:sp>
      <p:sp>
        <p:nvSpPr>
          <p:cNvPr id="211980" name="Line 11"/>
          <p:cNvSpPr>
            <a:spLocks noChangeShapeType="1"/>
          </p:cNvSpPr>
          <p:nvPr/>
        </p:nvSpPr>
        <p:spPr bwMode="auto">
          <a:xfrm>
            <a:off x="1873250" y="2652713"/>
            <a:ext cx="220663" cy="0"/>
          </a:xfrm>
          <a:prstGeom prst="line">
            <a:avLst/>
          </a:prstGeom>
          <a:noFill/>
          <a:ln w="38100">
            <a:solidFill>
              <a:schemeClr val="tx1"/>
            </a:solidFill>
            <a:round/>
            <a:headEnd/>
            <a:tailEnd/>
          </a:ln>
        </p:spPr>
        <p:txBody>
          <a:bodyPr/>
          <a:lstStyle/>
          <a:p>
            <a:endParaRPr lang="zh-TW" altLang="en-US"/>
          </a:p>
        </p:txBody>
      </p:sp>
      <p:sp>
        <p:nvSpPr>
          <p:cNvPr id="211981" name="Line 12"/>
          <p:cNvSpPr>
            <a:spLocks noChangeShapeType="1"/>
          </p:cNvSpPr>
          <p:nvPr/>
        </p:nvSpPr>
        <p:spPr bwMode="auto">
          <a:xfrm flipH="1">
            <a:off x="2093913" y="2260600"/>
            <a:ext cx="992187" cy="0"/>
          </a:xfrm>
          <a:prstGeom prst="line">
            <a:avLst/>
          </a:prstGeom>
          <a:noFill/>
          <a:ln w="38100">
            <a:solidFill>
              <a:schemeClr val="tx1"/>
            </a:solidFill>
            <a:round/>
            <a:headEnd/>
            <a:tailEnd/>
          </a:ln>
        </p:spPr>
        <p:txBody>
          <a:bodyPr/>
          <a:lstStyle/>
          <a:p>
            <a:endParaRPr lang="zh-TW" altLang="en-US"/>
          </a:p>
        </p:txBody>
      </p:sp>
      <p:sp>
        <p:nvSpPr>
          <p:cNvPr id="211982" name="Line 13"/>
          <p:cNvSpPr>
            <a:spLocks noChangeShapeType="1"/>
          </p:cNvSpPr>
          <p:nvPr/>
        </p:nvSpPr>
        <p:spPr bwMode="auto">
          <a:xfrm rot="10800000" flipH="1" flipV="1">
            <a:off x="3086100" y="2260600"/>
            <a:ext cx="439738" cy="195263"/>
          </a:xfrm>
          <a:prstGeom prst="line">
            <a:avLst/>
          </a:prstGeom>
          <a:noFill/>
          <a:ln w="38100">
            <a:solidFill>
              <a:schemeClr val="tx1"/>
            </a:solidFill>
            <a:round/>
            <a:headEnd/>
            <a:tailEnd/>
          </a:ln>
        </p:spPr>
        <p:txBody>
          <a:bodyPr/>
          <a:lstStyle/>
          <a:p>
            <a:endParaRPr lang="zh-TW" altLang="en-US"/>
          </a:p>
        </p:txBody>
      </p:sp>
      <p:sp>
        <p:nvSpPr>
          <p:cNvPr id="211983" name="Line 14"/>
          <p:cNvSpPr>
            <a:spLocks noChangeShapeType="1"/>
          </p:cNvSpPr>
          <p:nvPr/>
        </p:nvSpPr>
        <p:spPr bwMode="auto">
          <a:xfrm>
            <a:off x="4076700" y="2947988"/>
            <a:ext cx="220663" cy="196850"/>
          </a:xfrm>
          <a:prstGeom prst="line">
            <a:avLst/>
          </a:prstGeom>
          <a:noFill/>
          <a:ln w="38100">
            <a:solidFill>
              <a:schemeClr val="tx1"/>
            </a:solidFill>
            <a:round/>
            <a:headEnd/>
            <a:tailEnd/>
          </a:ln>
        </p:spPr>
        <p:txBody>
          <a:bodyPr/>
          <a:lstStyle/>
          <a:p>
            <a:endParaRPr lang="zh-TW" altLang="en-US"/>
          </a:p>
        </p:txBody>
      </p:sp>
      <p:sp>
        <p:nvSpPr>
          <p:cNvPr id="211984" name="Oval 15"/>
          <p:cNvSpPr>
            <a:spLocks noChangeArrowheads="1"/>
          </p:cNvSpPr>
          <p:nvPr/>
        </p:nvSpPr>
        <p:spPr bwMode="auto">
          <a:xfrm>
            <a:off x="2644775" y="3536950"/>
            <a:ext cx="771525" cy="688975"/>
          </a:xfrm>
          <a:prstGeom prst="ellipse">
            <a:avLst/>
          </a:prstGeom>
          <a:solidFill>
            <a:schemeClr val="tx2"/>
          </a:solidFill>
          <a:ln w="9525">
            <a:solidFill>
              <a:schemeClr val="tx2"/>
            </a:solidFill>
            <a:round/>
            <a:headEnd/>
            <a:tailEnd/>
          </a:ln>
        </p:spPr>
        <p:txBody>
          <a:bodyPr/>
          <a:lstStyle/>
          <a:p>
            <a:r>
              <a:rPr lang="zh-TW" altLang="en-US" sz="1600" b="1">
                <a:solidFill>
                  <a:schemeClr val="bg2"/>
                </a:solidFill>
                <a:latin typeface="Times New Roman" pitchFamily="18" charset="0"/>
                <a:ea typeface="標楷體" pitchFamily="65" charset="-120"/>
              </a:rPr>
              <a:t>服務提供</a:t>
            </a:r>
            <a:endParaRPr lang="zh-TW" altLang="en-US" sz="1600" b="1">
              <a:solidFill>
                <a:schemeClr val="bg2"/>
              </a:solidFill>
              <a:latin typeface="Verdana" pitchFamily="34" charset="0"/>
              <a:ea typeface="標楷體" pitchFamily="65" charset="-120"/>
            </a:endParaRPr>
          </a:p>
        </p:txBody>
      </p:sp>
      <p:sp>
        <p:nvSpPr>
          <p:cNvPr id="211985" name="Rectangle 16"/>
          <p:cNvSpPr>
            <a:spLocks noChangeArrowheads="1"/>
          </p:cNvSpPr>
          <p:nvPr/>
        </p:nvSpPr>
        <p:spPr bwMode="auto">
          <a:xfrm>
            <a:off x="334963" y="3536950"/>
            <a:ext cx="992187" cy="295275"/>
          </a:xfrm>
          <a:prstGeom prst="rect">
            <a:avLst/>
          </a:prstGeom>
          <a:solidFill>
            <a:schemeClr val="tx2"/>
          </a:solidFill>
          <a:ln w="9525">
            <a:solidFill>
              <a:srgbClr val="000000"/>
            </a:solidFill>
            <a:miter lim="800000"/>
            <a:headEnd/>
            <a:tailEnd/>
          </a:ln>
        </p:spPr>
        <p:txBody>
          <a:bodyPr/>
          <a:lstStyle/>
          <a:p>
            <a:r>
              <a:rPr lang="zh-TW" altLang="en-US" sz="1400" b="1">
                <a:solidFill>
                  <a:schemeClr val="bg2"/>
                </a:solidFill>
                <a:latin typeface="Times New Roman" pitchFamily="18" charset="0"/>
                <a:ea typeface="標楷體" pitchFamily="65" charset="-120"/>
              </a:rPr>
              <a:t>搜尋引擎</a:t>
            </a:r>
            <a:endParaRPr lang="zh-TW" altLang="en-US" sz="1400" b="1">
              <a:solidFill>
                <a:schemeClr val="bg2"/>
              </a:solidFill>
              <a:latin typeface="Verdana" pitchFamily="34" charset="0"/>
              <a:ea typeface="標楷體" pitchFamily="65" charset="-120"/>
            </a:endParaRPr>
          </a:p>
        </p:txBody>
      </p:sp>
      <p:sp>
        <p:nvSpPr>
          <p:cNvPr id="211986" name="Rectangle 17"/>
          <p:cNvSpPr>
            <a:spLocks noChangeArrowheads="1"/>
          </p:cNvSpPr>
          <p:nvPr/>
        </p:nvSpPr>
        <p:spPr bwMode="auto">
          <a:xfrm>
            <a:off x="334963" y="3930650"/>
            <a:ext cx="992187" cy="295275"/>
          </a:xfrm>
          <a:prstGeom prst="rect">
            <a:avLst/>
          </a:prstGeom>
          <a:solidFill>
            <a:schemeClr val="tx2"/>
          </a:solidFill>
          <a:ln w="9525">
            <a:solidFill>
              <a:srgbClr val="000000"/>
            </a:solidFill>
            <a:miter lim="800000"/>
            <a:headEnd/>
            <a:tailEnd/>
          </a:ln>
        </p:spPr>
        <p:txBody>
          <a:bodyPr/>
          <a:lstStyle/>
          <a:p>
            <a:r>
              <a:rPr lang="zh-TW" altLang="en-US" sz="1400" b="1">
                <a:solidFill>
                  <a:schemeClr val="bg2"/>
                </a:solidFill>
                <a:latin typeface="Times New Roman" pitchFamily="18" charset="0"/>
                <a:ea typeface="標楷體" pitchFamily="65" charset="-120"/>
              </a:rPr>
              <a:t>網路導覽</a:t>
            </a:r>
            <a:endParaRPr lang="zh-TW" altLang="en-US" sz="1400" b="1">
              <a:solidFill>
                <a:schemeClr val="bg2"/>
              </a:solidFill>
              <a:latin typeface="Verdana" pitchFamily="34" charset="0"/>
              <a:ea typeface="標楷體" pitchFamily="65" charset="-120"/>
            </a:endParaRPr>
          </a:p>
        </p:txBody>
      </p:sp>
      <p:sp>
        <p:nvSpPr>
          <p:cNvPr id="211987" name="Line 18"/>
          <p:cNvSpPr>
            <a:spLocks noChangeShapeType="1"/>
          </p:cNvSpPr>
          <p:nvPr/>
        </p:nvSpPr>
        <p:spPr bwMode="auto">
          <a:xfrm>
            <a:off x="1327150" y="3635375"/>
            <a:ext cx="220663" cy="0"/>
          </a:xfrm>
          <a:prstGeom prst="line">
            <a:avLst/>
          </a:prstGeom>
          <a:noFill/>
          <a:ln w="38100">
            <a:solidFill>
              <a:schemeClr val="tx1"/>
            </a:solidFill>
            <a:round/>
            <a:headEnd/>
            <a:tailEnd/>
          </a:ln>
        </p:spPr>
        <p:txBody>
          <a:bodyPr/>
          <a:lstStyle/>
          <a:p>
            <a:endParaRPr lang="zh-TW" altLang="en-US"/>
          </a:p>
        </p:txBody>
      </p:sp>
      <p:sp>
        <p:nvSpPr>
          <p:cNvPr id="211988" name="Line 19"/>
          <p:cNvSpPr>
            <a:spLocks noChangeShapeType="1"/>
          </p:cNvSpPr>
          <p:nvPr/>
        </p:nvSpPr>
        <p:spPr bwMode="auto">
          <a:xfrm>
            <a:off x="1327150" y="4127500"/>
            <a:ext cx="220663" cy="0"/>
          </a:xfrm>
          <a:prstGeom prst="line">
            <a:avLst/>
          </a:prstGeom>
          <a:noFill/>
          <a:ln w="38100">
            <a:solidFill>
              <a:schemeClr val="tx1"/>
            </a:solidFill>
            <a:round/>
            <a:headEnd/>
            <a:tailEnd/>
          </a:ln>
        </p:spPr>
        <p:txBody>
          <a:bodyPr/>
          <a:lstStyle/>
          <a:p>
            <a:endParaRPr lang="zh-TW" altLang="en-US"/>
          </a:p>
        </p:txBody>
      </p:sp>
      <p:sp>
        <p:nvSpPr>
          <p:cNvPr id="211989" name="Line 20"/>
          <p:cNvSpPr>
            <a:spLocks noChangeShapeType="1"/>
          </p:cNvSpPr>
          <p:nvPr/>
        </p:nvSpPr>
        <p:spPr bwMode="auto">
          <a:xfrm>
            <a:off x="1547813" y="3635375"/>
            <a:ext cx="0" cy="492125"/>
          </a:xfrm>
          <a:prstGeom prst="line">
            <a:avLst/>
          </a:prstGeom>
          <a:noFill/>
          <a:ln w="38100">
            <a:solidFill>
              <a:schemeClr val="tx1"/>
            </a:solidFill>
            <a:round/>
            <a:headEnd/>
            <a:tailEnd/>
          </a:ln>
        </p:spPr>
        <p:txBody>
          <a:bodyPr/>
          <a:lstStyle/>
          <a:p>
            <a:endParaRPr lang="zh-TW" altLang="en-US"/>
          </a:p>
        </p:txBody>
      </p:sp>
      <p:sp>
        <p:nvSpPr>
          <p:cNvPr id="211990" name="Line 21"/>
          <p:cNvSpPr>
            <a:spLocks noChangeShapeType="1"/>
          </p:cNvSpPr>
          <p:nvPr/>
        </p:nvSpPr>
        <p:spPr bwMode="auto">
          <a:xfrm>
            <a:off x="3416300" y="3930650"/>
            <a:ext cx="330200" cy="0"/>
          </a:xfrm>
          <a:prstGeom prst="line">
            <a:avLst/>
          </a:prstGeom>
          <a:noFill/>
          <a:ln w="38100">
            <a:solidFill>
              <a:schemeClr val="tx1"/>
            </a:solidFill>
            <a:round/>
            <a:headEnd/>
            <a:tailEnd/>
          </a:ln>
        </p:spPr>
        <p:txBody>
          <a:bodyPr/>
          <a:lstStyle/>
          <a:p>
            <a:endParaRPr lang="zh-TW" altLang="en-US"/>
          </a:p>
        </p:txBody>
      </p:sp>
      <p:sp>
        <p:nvSpPr>
          <p:cNvPr id="211991" name="Line 22"/>
          <p:cNvSpPr>
            <a:spLocks noChangeShapeType="1"/>
          </p:cNvSpPr>
          <p:nvPr/>
        </p:nvSpPr>
        <p:spPr bwMode="auto">
          <a:xfrm>
            <a:off x="1547813" y="3930650"/>
            <a:ext cx="1096962" cy="0"/>
          </a:xfrm>
          <a:prstGeom prst="line">
            <a:avLst/>
          </a:prstGeom>
          <a:noFill/>
          <a:ln w="28575">
            <a:solidFill>
              <a:schemeClr val="tx1"/>
            </a:solidFill>
            <a:round/>
            <a:headEnd/>
            <a:tailEnd/>
          </a:ln>
        </p:spPr>
        <p:txBody>
          <a:bodyPr/>
          <a:lstStyle/>
          <a:p>
            <a:endParaRPr lang="zh-TW" altLang="en-US"/>
          </a:p>
        </p:txBody>
      </p:sp>
      <p:sp>
        <p:nvSpPr>
          <p:cNvPr id="211992" name="Line 23"/>
          <p:cNvSpPr>
            <a:spLocks noChangeShapeType="1"/>
          </p:cNvSpPr>
          <p:nvPr/>
        </p:nvSpPr>
        <p:spPr bwMode="auto">
          <a:xfrm flipH="1" flipV="1">
            <a:off x="6516688" y="3930650"/>
            <a:ext cx="1079500" cy="3175"/>
          </a:xfrm>
          <a:prstGeom prst="line">
            <a:avLst/>
          </a:prstGeom>
          <a:noFill/>
          <a:ln w="38100">
            <a:solidFill>
              <a:schemeClr val="tx1"/>
            </a:solidFill>
            <a:round/>
            <a:headEnd/>
            <a:tailEnd/>
          </a:ln>
        </p:spPr>
        <p:txBody>
          <a:bodyPr/>
          <a:lstStyle/>
          <a:p>
            <a:endParaRPr lang="zh-TW" altLang="en-US"/>
          </a:p>
        </p:txBody>
      </p:sp>
      <p:sp>
        <p:nvSpPr>
          <p:cNvPr id="211993" name="Oval 24"/>
          <p:cNvSpPr>
            <a:spLocks noChangeArrowheads="1"/>
          </p:cNvSpPr>
          <p:nvPr/>
        </p:nvSpPr>
        <p:spPr bwMode="auto">
          <a:xfrm>
            <a:off x="5727700" y="3536950"/>
            <a:ext cx="771525" cy="688975"/>
          </a:xfrm>
          <a:prstGeom prst="ellipse">
            <a:avLst/>
          </a:prstGeom>
          <a:solidFill>
            <a:srgbClr val="99FF33"/>
          </a:solidFill>
          <a:ln w="9525">
            <a:solidFill>
              <a:srgbClr val="000000"/>
            </a:solidFill>
            <a:round/>
            <a:headEnd/>
            <a:tailEnd/>
          </a:ln>
        </p:spPr>
        <p:txBody>
          <a:bodyPr/>
          <a:lstStyle/>
          <a:p>
            <a:r>
              <a:rPr lang="zh-TW" altLang="en-US" sz="1600" b="1">
                <a:solidFill>
                  <a:schemeClr val="bg2"/>
                </a:solidFill>
                <a:latin typeface="Times New Roman" pitchFamily="18" charset="0"/>
                <a:ea typeface="標楷體" pitchFamily="65" charset="-120"/>
              </a:rPr>
              <a:t>知識累積</a:t>
            </a:r>
            <a:endParaRPr lang="zh-TW" altLang="en-US" sz="1600" b="1">
              <a:solidFill>
                <a:schemeClr val="bg2"/>
              </a:solidFill>
              <a:latin typeface="Verdana" pitchFamily="34" charset="0"/>
              <a:ea typeface="標楷體" pitchFamily="65" charset="-120"/>
            </a:endParaRPr>
          </a:p>
        </p:txBody>
      </p:sp>
      <p:sp>
        <p:nvSpPr>
          <p:cNvPr id="211994" name="Rectangle 25"/>
          <p:cNvSpPr>
            <a:spLocks noChangeArrowheads="1"/>
          </p:cNvSpPr>
          <p:nvPr/>
        </p:nvSpPr>
        <p:spPr bwMode="auto">
          <a:xfrm>
            <a:off x="7596188" y="3716338"/>
            <a:ext cx="1368425" cy="312737"/>
          </a:xfrm>
          <a:prstGeom prst="rect">
            <a:avLst/>
          </a:prstGeom>
          <a:solidFill>
            <a:srgbClr val="99FF33"/>
          </a:solidFill>
          <a:ln w="9525">
            <a:solidFill>
              <a:srgbClr val="000000"/>
            </a:solidFill>
            <a:miter lim="800000"/>
            <a:headEnd/>
            <a:tailEnd/>
          </a:ln>
        </p:spPr>
        <p:txBody>
          <a:bodyPr/>
          <a:lstStyle/>
          <a:p>
            <a:r>
              <a:rPr lang="zh-TW" altLang="en-US" sz="1400" b="1">
                <a:solidFill>
                  <a:schemeClr val="bg2"/>
                </a:solidFill>
                <a:latin typeface="Times New Roman" pitchFamily="18" charset="0"/>
                <a:ea typeface="標楷體" pitchFamily="65" charset="-120"/>
              </a:rPr>
              <a:t>我的研讀心得</a:t>
            </a:r>
            <a:endParaRPr lang="zh-TW" altLang="en-US" sz="1400" b="1">
              <a:solidFill>
                <a:schemeClr val="bg2"/>
              </a:solidFill>
              <a:latin typeface="Verdana" pitchFamily="34" charset="0"/>
              <a:ea typeface="標楷體" pitchFamily="65" charset="-120"/>
            </a:endParaRPr>
          </a:p>
        </p:txBody>
      </p:sp>
      <p:sp>
        <p:nvSpPr>
          <p:cNvPr id="211995" name="Rectangle 26"/>
          <p:cNvSpPr>
            <a:spLocks noChangeArrowheads="1"/>
          </p:cNvSpPr>
          <p:nvPr/>
        </p:nvSpPr>
        <p:spPr bwMode="auto">
          <a:xfrm>
            <a:off x="7596188" y="3357563"/>
            <a:ext cx="1368425" cy="277812"/>
          </a:xfrm>
          <a:prstGeom prst="rect">
            <a:avLst/>
          </a:prstGeom>
          <a:solidFill>
            <a:srgbClr val="99FF33"/>
          </a:solidFill>
          <a:ln w="9525">
            <a:solidFill>
              <a:srgbClr val="000000"/>
            </a:solidFill>
            <a:miter lim="800000"/>
            <a:headEnd/>
            <a:tailEnd/>
          </a:ln>
        </p:spPr>
        <p:txBody>
          <a:bodyPr/>
          <a:lstStyle/>
          <a:p>
            <a:r>
              <a:rPr lang="zh-TW" altLang="en-US" sz="1400" b="1">
                <a:solidFill>
                  <a:schemeClr val="bg2"/>
                </a:solidFill>
                <a:latin typeface="Times New Roman" pitchFamily="18" charset="0"/>
                <a:ea typeface="標楷體" pitchFamily="65" charset="-120"/>
              </a:rPr>
              <a:t>我的專案管理</a:t>
            </a:r>
            <a:endParaRPr lang="zh-TW" altLang="en-US" sz="1400" b="1">
              <a:solidFill>
                <a:schemeClr val="bg2"/>
              </a:solidFill>
              <a:latin typeface="Verdana" pitchFamily="34" charset="0"/>
              <a:ea typeface="標楷體" pitchFamily="65" charset="-120"/>
            </a:endParaRPr>
          </a:p>
        </p:txBody>
      </p:sp>
      <p:sp>
        <p:nvSpPr>
          <p:cNvPr id="211996" name="Rectangle 27"/>
          <p:cNvSpPr>
            <a:spLocks noChangeArrowheads="1"/>
          </p:cNvSpPr>
          <p:nvPr/>
        </p:nvSpPr>
        <p:spPr bwMode="auto">
          <a:xfrm>
            <a:off x="7596188" y="4149725"/>
            <a:ext cx="1368425" cy="273050"/>
          </a:xfrm>
          <a:prstGeom prst="rect">
            <a:avLst/>
          </a:prstGeom>
          <a:solidFill>
            <a:srgbClr val="99FF33"/>
          </a:solidFill>
          <a:ln w="9525">
            <a:solidFill>
              <a:srgbClr val="000000"/>
            </a:solidFill>
            <a:miter lim="800000"/>
            <a:headEnd/>
            <a:tailEnd/>
          </a:ln>
        </p:spPr>
        <p:txBody>
          <a:bodyPr/>
          <a:lstStyle/>
          <a:p>
            <a:r>
              <a:rPr lang="zh-TW" altLang="en-US" sz="1400" b="1">
                <a:solidFill>
                  <a:schemeClr val="bg2"/>
                </a:solidFill>
                <a:latin typeface="Times New Roman" pitchFamily="18" charset="0"/>
                <a:ea typeface="標楷體" pitchFamily="65" charset="-120"/>
              </a:rPr>
              <a:t>我的檔案管理</a:t>
            </a:r>
            <a:endParaRPr lang="zh-TW" altLang="en-US" sz="1400" b="1">
              <a:solidFill>
                <a:schemeClr val="bg2"/>
              </a:solidFill>
              <a:latin typeface="Verdana" pitchFamily="34" charset="0"/>
              <a:ea typeface="標楷體" pitchFamily="65" charset="-120"/>
            </a:endParaRPr>
          </a:p>
        </p:txBody>
      </p:sp>
      <p:sp>
        <p:nvSpPr>
          <p:cNvPr id="211997" name="Line 28"/>
          <p:cNvSpPr>
            <a:spLocks noChangeShapeType="1"/>
          </p:cNvSpPr>
          <p:nvPr/>
        </p:nvSpPr>
        <p:spPr bwMode="auto">
          <a:xfrm>
            <a:off x="5397500" y="3930650"/>
            <a:ext cx="330200" cy="1588"/>
          </a:xfrm>
          <a:prstGeom prst="line">
            <a:avLst/>
          </a:prstGeom>
          <a:noFill/>
          <a:ln w="38100">
            <a:solidFill>
              <a:schemeClr val="tx1"/>
            </a:solidFill>
            <a:round/>
            <a:headEnd/>
            <a:tailEnd/>
          </a:ln>
        </p:spPr>
        <p:txBody>
          <a:bodyPr/>
          <a:lstStyle/>
          <a:p>
            <a:endParaRPr lang="zh-TW" altLang="en-US"/>
          </a:p>
        </p:txBody>
      </p:sp>
      <p:sp>
        <p:nvSpPr>
          <p:cNvPr id="211998" name="Oval 29"/>
          <p:cNvSpPr>
            <a:spLocks noChangeArrowheads="1"/>
          </p:cNvSpPr>
          <p:nvPr/>
        </p:nvSpPr>
        <p:spPr bwMode="auto">
          <a:xfrm>
            <a:off x="3416300" y="4716463"/>
            <a:ext cx="771525" cy="688975"/>
          </a:xfrm>
          <a:prstGeom prst="ellipse">
            <a:avLst/>
          </a:prstGeom>
          <a:solidFill>
            <a:srgbClr val="FFFFFF"/>
          </a:solidFill>
          <a:ln w="9525">
            <a:solidFill>
              <a:srgbClr val="000000"/>
            </a:solidFill>
            <a:round/>
            <a:headEnd/>
            <a:tailEnd/>
          </a:ln>
        </p:spPr>
        <p:txBody>
          <a:bodyPr anchor="ctr" anchorCtr="1"/>
          <a:lstStyle/>
          <a:p>
            <a:r>
              <a:rPr lang="zh-TW" altLang="en-US" sz="1600" b="1">
                <a:solidFill>
                  <a:schemeClr val="bg2"/>
                </a:solidFill>
                <a:latin typeface="Times New Roman" pitchFamily="18" charset="0"/>
                <a:ea typeface="標楷體" pitchFamily="65" charset="-120"/>
              </a:rPr>
              <a:t>社群管理功能</a:t>
            </a:r>
            <a:endParaRPr lang="zh-TW" altLang="en-US" sz="1600" b="1">
              <a:solidFill>
                <a:schemeClr val="bg2"/>
              </a:solidFill>
              <a:latin typeface="Verdana" pitchFamily="34" charset="0"/>
              <a:ea typeface="標楷體" pitchFamily="65" charset="-120"/>
            </a:endParaRPr>
          </a:p>
        </p:txBody>
      </p:sp>
      <p:sp>
        <p:nvSpPr>
          <p:cNvPr id="211999" name="Rectangle 30"/>
          <p:cNvSpPr>
            <a:spLocks noChangeArrowheads="1"/>
          </p:cNvSpPr>
          <p:nvPr/>
        </p:nvSpPr>
        <p:spPr bwMode="auto">
          <a:xfrm>
            <a:off x="881063" y="5405438"/>
            <a:ext cx="992187" cy="293687"/>
          </a:xfrm>
          <a:prstGeom prst="rect">
            <a:avLst/>
          </a:prstGeom>
          <a:solidFill>
            <a:srgbClr val="FFFFFF"/>
          </a:solidFill>
          <a:ln w="9525">
            <a:solidFill>
              <a:srgbClr val="000000"/>
            </a:solidFill>
            <a:miter lim="800000"/>
            <a:headEnd/>
            <a:tailEnd/>
          </a:ln>
        </p:spPr>
        <p:txBody>
          <a:bodyPr/>
          <a:lstStyle/>
          <a:p>
            <a:r>
              <a:rPr lang="zh-TW" altLang="en-US" sz="1400" b="1">
                <a:solidFill>
                  <a:schemeClr val="bg2"/>
                </a:solidFill>
                <a:latin typeface="Times New Roman" pitchFamily="18" charset="0"/>
                <a:ea typeface="標楷體" pitchFamily="65" charset="-120"/>
              </a:rPr>
              <a:t>會員資料</a:t>
            </a:r>
            <a:endParaRPr lang="zh-TW" altLang="en-US" sz="1400" b="1">
              <a:solidFill>
                <a:schemeClr val="bg2"/>
              </a:solidFill>
              <a:latin typeface="Verdana" pitchFamily="34" charset="0"/>
              <a:ea typeface="標楷體" pitchFamily="65" charset="-120"/>
            </a:endParaRPr>
          </a:p>
        </p:txBody>
      </p:sp>
      <p:sp>
        <p:nvSpPr>
          <p:cNvPr id="212000" name="Rectangle 31"/>
          <p:cNvSpPr>
            <a:spLocks noChangeArrowheads="1"/>
          </p:cNvSpPr>
          <p:nvPr/>
        </p:nvSpPr>
        <p:spPr bwMode="auto">
          <a:xfrm>
            <a:off x="881063" y="5797550"/>
            <a:ext cx="992187" cy="295275"/>
          </a:xfrm>
          <a:prstGeom prst="rect">
            <a:avLst/>
          </a:prstGeom>
          <a:solidFill>
            <a:srgbClr val="FFFFFF"/>
          </a:solidFill>
          <a:ln w="9525">
            <a:solidFill>
              <a:srgbClr val="000000"/>
            </a:solidFill>
            <a:miter lim="800000"/>
            <a:headEnd/>
            <a:tailEnd/>
          </a:ln>
        </p:spPr>
        <p:txBody>
          <a:bodyPr/>
          <a:lstStyle/>
          <a:p>
            <a:r>
              <a:rPr lang="zh-TW" altLang="en-US" sz="1400" b="1">
                <a:solidFill>
                  <a:schemeClr val="bg2"/>
                </a:solidFill>
                <a:latin typeface="Times New Roman" pitchFamily="18" charset="0"/>
                <a:ea typeface="標楷體" pitchFamily="65" charset="-120"/>
              </a:rPr>
              <a:t>投票所</a:t>
            </a:r>
            <a:endParaRPr lang="zh-TW" altLang="en-US" sz="1400" b="1">
              <a:solidFill>
                <a:schemeClr val="bg2"/>
              </a:solidFill>
              <a:latin typeface="Verdana" pitchFamily="34" charset="0"/>
              <a:ea typeface="標楷體" pitchFamily="65" charset="-120"/>
            </a:endParaRPr>
          </a:p>
        </p:txBody>
      </p:sp>
      <p:sp>
        <p:nvSpPr>
          <p:cNvPr id="212001" name="Rectangle 32"/>
          <p:cNvSpPr>
            <a:spLocks noChangeArrowheads="1"/>
          </p:cNvSpPr>
          <p:nvPr/>
        </p:nvSpPr>
        <p:spPr bwMode="auto">
          <a:xfrm>
            <a:off x="881063" y="5011738"/>
            <a:ext cx="992187" cy="295275"/>
          </a:xfrm>
          <a:prstGeom prst="rect">
            <a:avLst/>
          </a:prstGeom>
          <a:solidFill>
            <a:srgbClr val="FFFFFF"/>
          </a:solidFill>
          <a:ln w="9525">
            <a:solidFill>
              <a:srgbClr val="000000"/>
            </a:solidFill>
            <a:miter lim="800000"/>
            <a:headEnd/>
            <a:tailEnd/>
          </a:ln>
        </p:spPr>
        <p:txBody>
          <a:bodyPr/>
          <a:lstStyle/>
          <a:p>
            <a:r>
              <a:rPr lang="zh-TW" altLang="en-US" sz="1400" b="1">
                <a:solidFill>
                  <a:schemeClr val="bg2"/>
                </a:solidFill>
                <a:latin typeface="Times New Roman" pitchFamily="18" charset="0"/>
                <a:ea typeface="標楷體" pitchFamily="65" charset="-120"/>
              </a:rPr>
              <a:t>新手上路</a:t>
            </a:r>
            <a:endParaRPr lang="zh-TW" altLang="en-US" sz="1400" b="1">
              <a:solidFill>
                <a:schemeClr val="bg2"/>
              </a:solidFill>
              <a:latin typeface="Verdana" pitchFamily="34" charset="0"/>
              <a:ea typeface="標楷體" pitchFamily="65" charset="-120"/>
            </a:endParaRPr>
          </a:p>
        </p:txBody>
      </p:sp>
      <p:sp>
        <p:nvSpPr>
          <p:cNvPr id="212002" name="Line 33"/>
          <p:cNvSpPr>
            <a:spLocks noChangeShapeType="1"/>
          </p:cNvSpPr>
          <p:nvPr/>
        </p:nvSpPr>
        <p:spPr bwMode="auto">
          <a:xfrm>
            <a:off x="2093913" y="5110163"/>
            <a:ext cx="0" cy="884237"/>
          </a:xfrm>
          <a:prstGeom prst="line">
            <a:avLst/>
          </a:prstGeom>
          <a:noFill/>
          <a:ln w="38100">
            <a:solidFill>
              <a:schemeClr val="tx1"/>
            </a:solidFill>
            <a:round/>
            <a:headEnd/>
            <a:tailEnd/>
          </a:ln>
        </p:spPr>
        <p:txBody>
          <a:bodyPr/>
          <a:lstStyle/>
          <a:p>
            <a:endParaRPr lang="zh-TW" altLang="en-US"/>
          </a:p>
        </p:txBody>
      </p:sp>
      <p:sp>
        <p:nvSpPr>
          <p:cNvPr id="212003" name="Line 34"/>
          <p:cNvSpPr>
            <a:spLocks noChangeShapeType="1"/>
          </p:cNvSpPr>
          <p:nvPr/>
        </p:nvSpPr>
        <p:spPr bwMode="auto">
          <a:xfrm>
            <a:off x="1873250" y="5110163"/>
            <a:ext cx="220663" cy="0"/>
          </a:xfrm>
          <a:prstGeom prst="line">
            <a:avLst/>
          </a:prstGeom>
          <a:noFill/>
          <a:ln w="38100">
            <a:solidFill>
              <a:schemeClr val="tx1"/>
            </a:solidFill>
            <a:round/>
            <a:headEnd/>
            <a:tailEnd/>
          </a:ln>
        </p:spPr>
        <p:txBody>
          <a:bodyPr/>
          <a:lstStyle/>
          <a:p>
            <a:endParaRPr lang="zh-TW" altLang="en-US"/>
          </a:p>
        </p:txBody>
      </p:sp>
      <p:sp>
        <p:nvSpPr>
          <p:cNvPr id="212004" name="Line 35"/>
          <p:cNvSpPr>
            <a:spLocks noChangeShapeType="1"/>
          </p:cNvSpPr>
          <p:nvPr/>
        </p:nvSpPr>
        <p:spPr bwMode="auto">
          <a:xfrm>
            <a:off x="1873250" y="5600700"/>
            <a:ext cx="220663" cy="0"/>
          </a:xfrm>
          <a:prstGeom prst="line">
            <a:avLst/>
          </a:prstGeom>
          <a:noFill/>
          <a:ln w="38100">
            <a:solidFill>
              <a:schemeClr val="tx1"/>
            </a:solidFill>
            <a:round/>
            <a:headEnd/>
            <a:tailEnd/>
          </a:ln>
        </p:spPr>
        <p:txBody>
          <a:bodyPr/>
          <a:lstStyle/>
          <a:p>
            <a:endParaRPr lang="zh-TW" altLang="en-US"/>
          </a:p>
        </p:txBody>
      </p:sp>
      <p:sp>
        <p:nvSpPr>
          <p:cNvPr id="212005" name="Line 36"/>
          <p:cNvSpPr>
            <a:spLocks noChangeShapeType="1"/>
          </p:cNvSpPr>
          <p:nvPr/>
        </p:nvSpPr>
        <p:spPr bwMode="auto">
          <a:xfrm>
            <a:off x="1873250" y="5994400"/>
            <a:ext cx="220663" cy="0"/>
          </a:xfrm>
          <a:prstGeom prst="line">
            <a:avLst/>
          </a:prstGeom>
          <a:noFill/>
          <a:ln w="38100">
            <a:solidFill>
              <a:schemeClr val="tx1"/>
            </a:solidFill>
            <a:round/>
            <a:headEnd/>
            <a:tailEnd/>
          </a:ln>
        </p:spPr>
        <p:txBody>
          <a:bodyPr/>
          <a:lstStyle/>
          <a:p>
            <a:endParaRPr lang="zh-TW" altLang="en-US"/>
          </a:p>
        </p:txBody>
      </p:sp>
      <p:sp>
        <p:nvSpPr>
          <p:cNvPr id="212006" name="Line 37"/>
          <p:cNvSpPr>
            <a:spLocks noChangeShapeType="1"/>
          </p:cNvSpPr>
          <p:nvPr/>
        </p:nvSpPr>
        <p:spPr bwMode="auto">
          <a:xfrm flipH="1">
            <a:off x="2093913" y="5600700"/>
            <a:ext cx="992187" cy="0"/>
          </a:xfrm>
          <a:prstGeom prst="line">
            <a:avLst/>
          </a:prstGeom>
          <a:noFill/>
          <a:ln w="38100">
            <a:solidFill>
              <a:schemeClr val="tx1"/>
            </a:solidFill>
            <a:round/>
            <a:headEnd/>
            <a:tailEnd/>
          </a:ln>
        </p:spPr>
        <p:txBody>
          <a:bodyPr/>
          <a:lstStyle/>
          <a:p>
            <a:endParaRPr lang="zh-TW" altLang="en-US"/>
          </a:p>
        </p:txBody>
      </p:sp>
      <p:sp>
        <p:nvSpPr>
          <p:cNvPr id="212007" name="Line 38"/>
          <p:cNvSpPr>
            <a:spLocks noChangeShapeType="1"/>
          </p:cNvSpPr>
          <p:nvPr/>
        </p:nvSpPr>
        <p:spPr bwMode="auto">
          <a:xfrm flipV="1">
            <a:off x="3086100" y="5307013"/>
            <a:ext cx="439738" cy="293687"/>
          </a:xfrm>
          <a:prstGeom prst="line">
            <a:avLst/>
          </a:prstGeom>
          <a:noFill/>
          <a:ln w="38100">
            <a:solidFill>
              <a:schemeClr val="tx1"/>
            </a:solidFill>
            <a:round/>
            <a:headEnd/>
            <a:tailEnd/>
          </a:ln>
        </p:spPr>
        <p:txBody>
          <a:bodyPr/>
          <a:lstStyle/>
          <a:p>
            <a:endParaRPr lang="zh-TW" altLang="en-US"/>
          </a:p>
        </p:txBody>
      </p:sp>
      <p:sp>
        <p:nvSpPr>
          <p:cNvPr id="212008" name="Line 39"/>
          <p:cNvSpPr>
            <a:spLocks noChangeShapeType="1"/>
          </p:cNvSpPr>
          <p:nvPr/>
        </p:nvSpPr>
        <p:spPr bwMode="auto">
          <a:xfrm flipV="1">
            <a:off x="4076700" y="4618038"/>
            <a:ext cx="220663" cy="196850"/>
          </a:xfrm>
          <a:prstGeom prst="line">
            <a:avLst/>
          </a:prstGeom>
          <a:noFill/>
          <a:ln w="38100">
            <a:solidFill>
              <a:schemeClr val="tx1"/>
            </a:solidFill>
            <a:round/>
            <a:headEnd/>
            <a:tailEnd/>
          </a:ln>
        </p:spPr>
        <p:txBody>
          <a:bodyPr/>
          <a:lstStyle/>
          <a:p>
            <a:endParaRPr lang="zh-TW" altLang="en-US"/>
          </a:p>
        </p:txBody>
      </p:sp>
      <p:sp>
        <p:nvSpPr>
          <p:cNvPr id="212009" name="Rectangle 40"/>
          <p:cNvSpPr>
            <a:spLocks noChangeArrowheads="1"/>
          </p:cNvSpPr>
          <p:nvPr/>
        </p:nvSpPr>
        <p:spPr bwMode="auto">
          <a:xfrm>
            <a:off x="7270750" y="5405438"/>
            <a:ext cx="992188" cy="293687"/>
          </a:xfrm>
          <a:prstGeom prst="rect">
            <a:avLst/>
          </a:prstGeom>
          <a:solidFill>
            <a:srgbClr val="FF66CC"/>
          </a:solidFill>
          <a:ln w="9525">
            <a:solidFill>
              <a:srgbClr val="000000"/>
            </a:solidFill>
            <a:miter lim="800000"/>
            <a:headEnd/>
            <a:tailEnd/>
          </a:ln>
        </p:spPr>
        <p:txBody>
          <a:bodyPr/>
          <a:lstStyle/>
          <a:p>
            <a:r>
              <a:rPr lang="zh-TW" altLang="en-US" sz="1400" b="1">
                <a:solidFill>
                  <a:schemeClr val="bg2"/>
                </a:solidFill>
                <a:latin typeface="Times New Roman" pitchFamily="18" charset="0"/>
                <a:ea typeface="標楷體" pitchFamily="65" charset="-120"/>
              </a:rPr>
              <a:t>討論區</a:t>
            </a:r>
            <a:endParaRPr lang="zh-TW" altLang="en-US" sz="1400" b="1">
              <a:solidFill>
                <a:schemeClr val="bg2"/>
              </a:solidFill>
              <a:latin typeface="Verdana" pitchFamily="34" charset="0"/>
              <a:ea typeface="標楷體" pitchFamily="65" charset="-120"/>
            </a:endParaRPr>
          </a:p>
        </p:txBody>
      </p:sp>
      <p:sp>
        <p:nvSpPr>
          <p:cNvPr id="212010" name="Oval 41"/>
          <p:cNvSpPr>
            <a:spLocks noChangeArrowheads="1"/>
          </p:cNvSpPr>
          <p:nvPr/>
        </p:nvSpPr>
        <p:spPr bwMode="auto">
          <a:xfrm>
            <a:off x="4956175" y="4716463"/>
            <a:ext cx="771525" cy="688975"/>
          </a:xfrm>
          <a:prstGeom prst="ellipse">
            <a:avLst/>
          </a:prstGeom>
          <a:solidFill>
            <a:srgbClr val="FF66CC"/>
          </a:solidFill>
          <a:ln w="9525">
            <a:solidFill>
              <a:srgbClr val="000000"/>
            </a:solidFill>
            <a:round/>
            <a:headEnd/>
            <a:tailEnd/>
          </a:ln>
        </p:spPr>
        <p:txBody>
          <a:bodyPr/>
          <a:lstStyle/>
          <a:p>
            <a:r>
              <a:rPr lang="zh-TW" altLang="en-US" sz="1600" b="1">
                <a:solidFill>
                  <a:schemeClr val="bg2"/>
                </a:solidFill>
                <a:latin typeface="Times New Roman" pitchFamily="18" charset="0"/>
                <a:ea typeface="標楷體" pitchFamily="65" charset="-120"/>
              </a:rPr>
              <a:t>交流互動</a:t>
            </a:r>
            <a:endParaRPr lang="zh-TW" altLang="en-US" sz="1600" b="1">
              <a:solidFill>
                <a:schemeClr val="bg2"/>
              </a:solidFill>
              <a:latin typeface="Verdana" pitchFamily="34" charset="0"/>
              <a:ea typeface="標楷體" pitchFamily="65" charset="-120"/>
            </a:endParaRPr>
          </a:p>
        </p:txBody>
      </p:sp>
      <p:sp>
        <p:nvSpPr>
          <p:cNvPr id="212011" name="Rectangle 42"/>
          <p:cNvSpPr>
            <a:spLocks noChangeArrowheads="1"/>
          </p:cNvSpPr>
          <p:nvPr/>
        </p:nvSpPr>
        <p:spPr bwMode="auto">
          <a:xfrm>
            <a:off x="7270750" y="5797550"/>
            <a:ext cx="992188" cy="295275"/>
          </a:xfrm>
          <a:prstGeom prst="rect">
            <a:avLst/>
          </a:prstGeom>
          <a:solidFill>
            <a:srgbClr val="FF66CC"/>
          </a:solidFill>
          <a:ln w="9525">
            <a:solidFill>
              <a:srgbClr val="000000"/>
            </a:solidFill>
            <a:miter lim="800000"/>
            <a:headEnd/>
            <a:tailEnd/>
          </a:ln>
        </p:spPr>
        <p:txBody>
          <a:bodyPr/>
          <a:lstStyle/>
          <a:p>
            <a:r>
              <a:rPr lang="zh-TW" altLang="en-US" sz="1400" b="1">
                <a:solidFill>
                  <a:schemeClr val="bg2"/>
                </a:solidFill>
                <a:latin typeface="Times New Roman" pitchFamily="18" charset="0"/>
                <a:ea typeface="標楷體" pitchFamily="65" charset="-120"/>
              </a:rPr>
              <a:t>意見箱</a:t>
            </a:r>
            <a:endParaRPr lang="zh-TW" altLang="en-US" sz="1400" b="1">
              <a:solidFill>
                <a:schemeClr val="bg2"/>
              </a:solidFill>
              <a:latin typeface="Verdana" pitchFamily="34" charset="0"/>
              <a:ea typeface="標楷體" pitchFamily="65" charset="-120"/>
            </a:endParaRPr>
          </a:p>
        </p:txBody>
      </p:sp>
      <p:sp>
        <p:nvSpPr>
          <p:cNvPr id="212012" name="Rectangle 43"/>
          <p:cNvSpPr>
            <a:spLocks noChangeArrowheads="1"/>
          </p:cNvSpPr>
          <p:nvPr/>
        </p:nvSpPr>
        <p:spPr bwMode="auto">
          <a:xfrm>
            <a:off x="7270750" y="5011738"/>
            <a:ext cx="992188" cy="295275"/>
          </a:xfrm>
          <a:prstGeom prst="rect">
            <a:avLst/>
          </a:prstGeom>
          <a:solidFill>
            <a:srgbClr val="FF66CC"/>
          </a:solidFill>
          <a:ln w="9525">
            <a:solidFill>
              <a:srgbClr val="000000"/>
            </a:solidFill>
            <a:miter lim="800000"/>
            <a:headEnd/>
            <a:tailEnd/>
          </a:ln>
        </p:spPr>
        <p:txBody>
          <a:bodyPr/>
          <a:lstStyle/>
          <a:p>
            <a:r>
              <a:rPr lang="zh-TW" altLang="en-US" sz="1400" b="1">
                <a:solidFill>
                  <a:schemeClr val="bg2"/>
                </a:solidFill>
                <a:latin typeface="Times New Roman" pitchFamily="18" charset="0"/>
                <a:ea typeface="標楷體" pitchFamily="65" charset="-120"/>
              </a:rPr>
              <a:t>專案管理</a:t>
            </a:r>
            <a:endParaRPr lang="zh-TW" altLang="en-US" sz="1400" b="1">
              <a:solidFill>
                <a:schemeClr val="bg2"/>
              </a:solidFill>
              <a:latin typeface="Verdana" pitchFamily="34" charset="0"/>
              <a:ea typeface="標楷體" pitchFamily="65" charset="-120"/>
            </a:endParaRPr>
          </a:p>
        </p:txBody>
      </p:sp>
      <p:sp>
        <p:nvSpPr>
          <p:cNvPr id="212013" name="Line 44"/>
          <p:cNvSpPr>
            <a:spLocks noChangeShapeType="1"/>
          </p:cNvSpPr>
          <p:nvPr/>
        </p:nvSpPr>
        <p:spPr bwMode="auto">
          <a:xfrm>
            <a:off x="6057900" y="5600700"/>
            <a:ext cx="1212850" cy="0"/>
          </a:xfrm>
          <a:prstGeom prst="line">
            <a:avLst/>
          </a:prstGeom>
          <a:noFill/>
          <a:ln w="38100">
            <a:solidFill>
              <a:schemeClr val="tx1"/>
            </a:solidFill>
            <a:round/>
            <a:headEnd/>
            <a:tailEnd/>
          </a:ln>
        </p:spPr>
        <p:txBody>
          <a:bodyPr/>
          <a:lstStyle/>
          <a:p>
            <a:endParaRPr lang="zh-TW" altLang="en-US"/>
          </a:p>
        </p:txBody>
      </p:sp>
      <p:grpSp>
        <p:nvGrpSpPr>
          <p:cNvPr id="2" name="Group 45"/>
          <p:cNvGrpSpPr>
            <a:grpSpLocks/>
          </p:cNvGrpSpPr>
          <p:nvPr/>
        </p:nvGrpSpPr>
        <p:grpSpPr bwMode="auto">
          <a:xfrm>
            <a:off x="7050088" y="5110163"/>
            <a:ext cx="220662" cy="884237"/>
            <a:chOff x="4441" y="3219"/>
            <a:chExt cx="139" cy="557"/>
          </a:xfrm>
        </p:grpSpPr>
        <p:sp>
          <p:nvSpPr>
            <p:cNvPr id="212033" name="Line 46"/>
            <p:cNvSpPr>
              <a:spLocks noChangeShapeType="1"/>
            </p:cNvSpPr>
            <p:nvPr/>
          </p:nvSpPr>
          <p:spPr bwMode="auto">
            <a:xfrm>
              <a:off x="4441" y="3219"/>
              <a:ext cx="0" cy="557"/>
            </a:xfrm>
            <a:prstGeom prst="line">
              <a:avLst/>
            </a:prstGeom>
            <a:noFill/>
            <a:ln w="38100">
              <a:solidFill>
                <a:schemeClr val="tx1"/>
              </a:solidFill>
              <a:round/>
              <a:headEnd/>
              <a:tailEnd/>
            </a:ln>
          </p:spPr>
          <p:txBody>
            <a:bodyPr/>
            <a:lstStyle/>
            <a:p>
              <a:endParaRPr lang="zh-TW" altLang="en-US"/>
            </a:p>
          </p:txBody>
        </p:sp>
        <p:sp>
          <p:nvSpPr>
            <p:cNvPr id="212034" name="Line 47"/>
            <p:cNvSpPr>
              <a:spLocks noChangeShapeType="1"/>
            </p:cNvSpPr>
            <p:nvPr/>
          </p:nvSpPr>
          <p:spPr bwMode="auto">
            <a:xfrm>
              <a:off x="4441" y="3219"/>
              <a:ext cx="139" cy="0"/>
            </a:xfrm>
            <a:prstGeom prst="line">
              <a:avLst/>
            </a:prstGeom>
            <a:noFill/>
            <a:ln w="38100">
              <a:solidFill>
                <a:schemeClr val="tx1"/>
              </a:solidFill>
              <a:round/>
              <a:headEnd/>
              <a:tailEnd/>
            </a:ln>
          </p:spPr>
          <p:txBody>
            <a:bodyPr/>
            <a:lstStyle/>
            <a:p>
              <a:endParaRPr lang="zh-TW" altLang="en-US"/>
            </a:p>
          </p:txBody>
        </p:sp>
        <p:sp>
          <p:nvSpPr>
            <p:cNvPr id="212035" name="Line 48"/>
            <p:cNvSpPr>
              <a:spLocks noChangeShapeType="1"/>
            </p:cNvSpPr>
            <p:nvPr/>
          </p:nvSpPr>
          <p:spPr bwMode="auto">
            <a:xfrm>
              <a:off x="4441" y="3776"/>
              <a:ext cx="139" cy="0"/>
            </a:xfrm>
            <a:prstGeom prst="line">
              <a:avLst/>
            </a:prstGeom>
            <a:noFill/>
            <a:ln w="38100">
              <a:solidFill>
                <a:schemeClr val="tx1"/>
              </a:solidFill>
              <a:round/>
              <a:headEnd/>
              <a:tailEnd/>
            </a:ln>
          </p:spPr>
          <p:txBody>
            <a:bodyPr/>
            <a:lstStyle/>
            <a:p>
              <a:endParaRPr lang="zh-TW" altLang="en-US"/>
            </a:p>
          </p:txBody>
        </p:sp>
      </p:grpSp>
      <p:sp>
        <p:nvSpPr>
          <p:cNvPr id="212015" name="Line 49"/>
          <p:cNvSpPr>
            <a:spLocks noChangeShapeType="1"/>
          </p:cNvSpPr>
          <p:nvPr/>
        </p:nvSpPr>
        <p:spPr bwMode="auto">
          <a:xfrm>
            <a:off x="5618163" y="5307013"/>
            <a:ext cx="439737" cy="293687"/>
          </a:xfrm>
          <a:prstGeom prst="line">
            <a:avLst/>
          </a:prstGeom>
          <a:noFill/>
          <a:ln w="38100">
            <a:solidFill>
              <a:schemeClr val="tx1"/>
            </a:solidFill>
            <a:round/>
            <a:headEnd/>
            <a:tailEnd/>
          </a:ln>
        </p:spPr>
        <p:txBody>
          <a:bodyPr/>
          <a:lstStyle/>
          <a:p>
            <a:endParaRPr lang="zh-TW" altLang="en-US"/>
          </a:p>
        </p:txBody>
      </p:sp>
      <p:sp>
        <p:nvSpPr>
          <p:cNvPr id="212016" name="Line 50"/>
          <p:cNvSpPr>
            <a:spLocks noChangeShapeType="1"/>
          </p:cNvSpPr>
          <p:nvPr/>
        </p:nvSpPr>
        <p:spPr bwMode="auto">
          <a:xfrm flipH="1" flipV="1">
            <a:off x="4846638" y="4618038"/>
            <a:ext cx="220662" cy="196850"/>
          </a:xfrm>
          <a:prstGeom prst="line">
            <a:avLst/>
          </a:prstGeom>
          <a:noFill/>
          <a:ln w="38100">
            <a:solidFill>
              <a:schemeClr val="tx1"/>
            </a:solidFill>
            <a:round/>
            <a:headEnd/>
            <a:tailEnd/>
          </a:ln>
        </p:spPr>
        <p:txBody>
          <a:bodyPr/>
          <a:lstStyle/>
          <a:p>
            <a:endParaRPr lang="zh-TW" altLang="en-US"/>
          </a:p>
        </p:txBody>
      </p:sp>
      <p:sp>
        <p:nvSpPr>
          <p:cNvPr id="212017" name="Rectangle 51"/>
          <p:cNvSpPr>
            <a:spLocks noChangeArrowheads="1"/>
          </p:cNvSpPr>
          <p:nvPr/>
        </p:nvSpPr>
        <p:spPr bwMode="auto">
          <a:xfrm>
            <a:off x="7270750" y="1670050"/>
            <a:ext cx="992188" cy="295275"/>
          </a:xfrm>
          <a:prstGeom prst="rect">
            <a:avLst/>
          </a:prstGeom>
          <a:solidFill>
            <a:schemeClr val="accent1"/>
          </a:solidFill>
          <a:ln w="9525">
            <a:solidFill>
              <a:srgbClr val="000000"/>
            </a:solidFill>
            <a:miter lim="800000"/>
            <a:headEnd/>
            <a:tailEnd/>
          </a:ln>
        </p:spPr>
        <p:txBody>
          <a:bodyPr/>
          <a:lstStyle/>
          <a:p>
            <a:r>
              <a:rPr lang="zh-TW" altLang="en-US" sz="1400" b="1">
                <a:solidFill>
                  <a:schemeClr val="bg2"/>
                </a:solidFill>
                <a:latin typeface="Times New Roman" pitchFamily="18" charset="0"/>
                <a:ea typeface="標楷體" pitchFamily="65" charset="-120"/>
              </a:rPr>
              <a:t>讀書會</a:t>
            </a:r>
            <a:endParaRPr lang="zh-TW" altLang="en-US" sz="1400" b="1">
              <a:solidFill>
                <a:schemeClr val="bg2"/>
              </a:solidFill>
              <a:latin typeface="Verdana" pitchFamily="34" charset="0"/>
              <a:ea typeface="標楷體" pitchFamily="65" charset="-120"/>
            </a:endParaRPr>
          </a:p>
        </p:txBody>
      </p:sp>
      <p:sp>
        <p:nvSpPr>
          <p:cNvPr id="212018" name="Oval 52"/>
          <p:cNvSpPr>
            <a:spLocks noChangeArrowheads="1"/>
          </p:cNvSpPr>
          <p:nvPr/>
        </p:nvSpPr>
        <p:spPr bwMode="auto">
          <a:xfrm>
            <a:off x="4956175" y="2359025"/>
            <a:ext cx="771525" cy="687388"/>
          </a:xfrm>
          <a:prstGeom prst="ellipse">
            <a:avLst/>
          </a:prstGeom>
          <a:solidFill>
            <a:schemeClr val="accent1"/>
          </a:solidFill>
          <a:ln w="9525">
            <a:solidFill>
              <a:srgbClr val="000000"/>
            </a:solidFill>
            <a:round/>
            <a:headEnd/>
            <a:tailEnd/>
          </a:ln>
        </p:spPr>
        <p:txBody>
          <a:bodyPr/>
          <a:lstStyle/>
          <a:p>
            <a:r>
              <a:rPr lang="zh-TW" altLang="en-US" sz="1600" b="1">
                <a:solidFill>
                  <a:schemeClr val="bg2"/>
                </a:solidFill>
                <a:latin typeface="Times New Roman" pitchFamily="18" charset="0"/>
                <a:ea typeface="標楷體" pitchFamily="65" charset="-120"/>
              </a:rPr>
              <a:t>知識分享</a:t>
            </a:r>
            <a:endParaRPr lang="zh-TW" altLang="en-US" sz="1600" b="1">
              <a:solidFill>
                <a:schemeClr val="bg2"/>
              </a:solidFill>
              <a:latin typeface="Verdana" pitchFamily="34" charset="0"/>
              <a:ea typeface="標楷體" pitchFamily="65" charset="-120"/>
            </a:endParaRPr>
          </a:p>
        </p:txBody>
      </p:sp>
      <p:sp>
        <p:nvSpPr>
          <p:cNvPr id="212019" name="Rectangle 53"/>
          <p:cNvSpPr>
            <a:spLocks noChangeArrowheads="1"/>
          </p:cNvSpPr>
          <p:nvPr/>
        </p:nvSpPr>
        <p:spPr bwMode="auto">
          <a:xfrm>
            <a:off x="7270750" y="2063750"/>
            <a:ext cx="992188" cy="295275"/>
          </a:xfrm>
          <a:prstGeom prst="rect">
            <a:avLst/>
          </a:prstGeom>
          <a:solidFill>
            <a:schemeClr val="accent1"/>
          </a:solidFill>
          <a:ln w="9525">
            <a:solidFill>
              <a:srgbClr val="000000"/>
            </a:solidFill>
            <a:miter lim="800000"/>
            <a:headEnd/>
            <a:tailEnd/>
          </a:ln>
        </p:spPr>
        <p:txBody>
          <a:bodyPr/>
          <a:lstStyle/>
          <a:p>
            <a:r>
              <a:rPr lang="zh-TW" altLang="en-US" sz="1400" b="1">
                <a:solidFill>
                  <a:schemeClr val="bg2"/>
                </a:solidFill>
                <a:latin typeface="Times New Roman" pitchFamily="18" charset="0"/>
                <a:ea typeface="標楷體" pitchFamily="65" charset="-120"/>
              </a:rPr>
              <a:t>檔案庫</a:t>
            </a:r>
            <a:endParaRPr lang="zh-TW" altLang="en-US" sz="1400" b="1">
              <a:solidFill>
                <a:schemeClr val="bg2"/>
              </a:solidFill>
              <a:latin typeface="Verdana" pitchFamily="34" charset="0"/>
              <a:ea typeface="標楷體" pitchFamily="65" charset="-120"/>
            </a:endParaRPr>
          </a:p>
        </p:txBody>
      </p:sp>
      <p:sp>
        <p:nvSpPr>
          <p:cNvPr id="212020" name="Rectangle 54"/>
          <p:cNvSpPr>
            <a:spLocks noChangeArrowheads="1"/>
          </p:cNvSpPr>
          <p:nvPr/>
        </p:nvSpPr>
        <p:spPr bwMode="auto">
          <a:xfrm>
            <a:off x="7270750" y="2455863"/>
            <a:ext cx="992188" cy="295275"/>
          </a:xfrm>
          <a:prstGeom prst="rect">
            <a:avLst/>
          </a:prstGeom>
          <a:solidFill>
            <a:schemeClr val="accent1"/>
          </a:solidFill>
          <a:ln w="9525">
            <a:solidFill>
              <a:srgbClr val="000000"/>
            </a:solidFill>
            <a:miter lim="800000"/>
            <a:headEnd/>
            <a:tailEnd/>
          </a:ln>
        </p:spPr>
        <p:txBody>
          <a:bodyPr/>
          <a:lstStyle/>
          <a:p>
            <a:r>
              <a:rPr lang="zh-TW" altLang="en-US" sz="1400" b="1">
                <a:solidFill>
                  <a:schemeClr val="bg2"/>
                </a:solidFill>
                <a:latin typeface="Times New Roman" pitchFamily="18" charset="0"/>
                <a:ea typeface="標楷體" pitchFamily="65" charset="-120"/>
              </a:rPr>
              <a:t>連結區</a:t>
            </a:r>
            <a:endParaRPr lang="zh-TW" altLang="en-US" sz="1400" b="1">
              <a:solidFill>
                <a:schemeClr val="bg2"/>
              </a:solidFill>
              <a:latin typeface="Verdana" pitchFamily="34" charset="0"/>
              <a:ea typeface="標楷體" pitchFamily="65" charset="-120"/>
            </a:endParaRPr>
          </a:p>
        </p:txBody>
      </p:sp>
      <p:sp>
        <p:nvSpPr>
          <p:cNvPr id="212021" name="Line 55"/>
          <p:cNvSpPr>
            <a:spLocks noChangeShapeType="1"/>
          </p:cNvSpPr>
          <p:nvPr/>
        </p:nvSpPr>
        <p:spPr bwMode="auto">
          <a:xfrm>
            <a:off x="7050088" y="1768475"/>
            <a:ext cx="0" cy="884238"/>
          </a:xfrm>
          <a:prstGeom prst="line">
            <a:avLst/>
          </a:prstGeom>
          <a:noFill/>
          <a:ln w="38100">
            <a:solidFill>
              <a:schemeClr val="tx1"/>
            </a:solidFill>
            <a:round/>
            <a:headEnd/>
            <a:tailEnd/>
          </a:ln>
        </p:spPr>
        <p:txBody>
          <a:bodyPr/>
          <a:lstStyle/>
          <a:p>
            <a:endParaRPr lang="zh-TW" altLang="en-US"/>
          </a:p>
        </p:txBody>
      </p:sp>
      <p:sp>
        <p:nvSpPr>
          <p:cNvPr id="212022" name="Line 56"/>
          <p:cNvSpPr>
            <a:spLocks noChangeShapeType="1"/>
          </p:cNvSpPr>
          <p:nvPr/>
        </p:nvSpPr>
        <p:spPr bwMode="auto">
          <a:xfrm>
            <a:off x="7050088" y="1768475"/>
            <a:ext cx="220662" cy="0"/>
          </a:xfrm>
          <a:prstGeom prst="line">
            <a:avLst/>
          </a:prstGeom>
          <a:noFill/>
          <a:ln w="38100">
            <a:solidFill>
              <a:schemeClr val="tx1"/>
            </a:solidFill>
            <a:round/>
            <a:headEnd/>
            <a:tailEnd/>
          </a:ln>
        </p:spPr>
        <p:txBody>
          <a:bodyPr/>
          <a:lstStyle/>
          <a:p>
            <a:endParaRPr lang="zh-TW" altLang="en-US"/>
          </a:p>
        </p:txBody>
      </p:sp>
      <p:sp>
        <p:nvSpPr>
          <p:cNvPr id="212023" name="Line 57"/>
          <p:cNvSpPr>
            <a:spLocks noChangeShapeType="1"/>
          </p:cNvSpPr>
          <p:nvPr/>
        </p:nvSpPr>
        <p:spPr bwMode="auto">
          <a:xfrm>
            <a:off x="7050088" y="2260600"/>
            <a:ext cx="220662" cy="0"/>
          </a:xfrm>
          <a:prstGeom prst="line">
            <a:avLst/>
          </a:prstGeom>
          <a:noFill/>
          <a:ln w="38100">
            <a:solidFill>
              <a:schemeClr val="tx1"/>
            </a:solidFill>
            <a:round/>
            <a:headEnd/>
            <a:tailEnd/>
          </a:ln>
        </p:spPr>
        <p:txBody>
          <a:bodyPr/>
          <a:lstStyle/>
          <a:p>
            <a:endParaRPr lang="zh-TW" altLang="en-US"/>
          </a:p>
        </p:txBody>
      </p:sp>
      <p:sp>
        <p:nvSpPr>
          <p:cNvPr id="212024" name="Line 58"/>
          <p:cNvSpPr>
            <a:spLocks noChangeShapeType="1"/>
          </p:cNvSpPr>
          <p:nvPr/>
        </p:nvSpPr>
        <p:spPr bwMode="auto">
          <a:xfrm>
            <a:off x="7050088" y="2652713"/>
            <a:ext cx="220662" cy="0"/>
          </a:xfrm>
          <a:prstGeom prst="line">
            <a:avLst/>
          </a:prstGeom>
          <a:noFill/>
          <a:ln w="38100">
            <a:solidFill>
              <a:schemeClr val="tx1"/>
            </a:solidFill>
            <a:round/>
            <a:headEnd/>
            <a:tailEnd/>
          </a:ln>
        </p:spPr>
        <p:txBody>
          <a:bodyPr/>
          <a:lstStyle/>
          <a:p>
            <a:endParaRPr lang="zh-TW" altLang="en-US"/>
          </a:p>
        </p:txBody>
      </p:sp>
      <p:sp>
        <p:nvSpPr>
          <p:cNvPr id="212025" name="Line 59"/>
          <p:cNvSpPr>
            <a:spLocks noChangeShapeType="1"/>
          </p:cNvSpPr>
          <p:nvPr/>
        </p:nvSpPr>
        <p:spPr bwMode="auto">
          <a:xfrm>
            <a:off x="6057900" y="2260600"/>
            <a:ext cx="992188" cy="0"/>
          </a:xfrm>
          <a:prstGeom prst="line">
            <a:avLst/>
          </a:prstGeom>
          <a:noFill/>
          <a:ln w="38100">
            <a:solidFill>
              <a:schemeClr val="tx1"/>
            </a:solidFill>
            <a:round/>
            <a:headEnd/>
            <a:tailEnd/>
          </a:ln>
        </p:spPr>
        <p:txBody>
          <a:bodyPr/>
          <a:lstStyle/>
          <a:p>
            <a:endParaRPr lang="zh-TW" altLang="en-US"/>
          </a:p>
        </p:txBody>
      </p:sp>
      <p:sp>
        <p:nvSpPr>
          <p:cNvPr id="212026" name="Line 60"/>
          <p:cNvSpPr>
            <a:spLocks noChangeShapeType="1"/>
          </p:cNvSpPr>
          <p:nvPr/>
        </p:nvSpPr>
        <p:spPr bwMode="auto">
          <a:xfrm flipH="1">
            <a:off x="5618163" y="2260600"/>
            <a:ext cx="439737" cy="195263"/>
          </a:xfrm>
          <a:prstGeom prst="line">
            <a:avLst/>
          </a:prstGeom>
          <a:noFill/>
          <a:ln w="38100">
            <a:solidFill>
              <a:schemeClr val="tx1"/>
            </a:solidFill>
            <a:round/>
            <a:headEnd/>
            <a:tailEnd/>
          </a:ln>
        </p:spPr>
        <p:txBody>
          <a:bodyPr/>
          <a:lstStyle/>
          <a:p>
            <a:endParaRPr lang="zh-TW" altLang="en-US"/>
          </a:p>
        </p:txBody>
      </p:sp>
      <p:sp>
        <p:nvSpPr>
          <p:cNvPr id="212027" name="Line 61"/>
          <p:cNvSpPr>
            <a:spLocks noChangeShapeType="1"/>
          </p:cNvSpPr>
          <p:nvPr/>
        </p:nvSpPr>
        <p:spPr bwMode="auto">
          <a:xfrm flipV="1">
            <a:off x="4846638" y="2947988"/>
            <a:ext cx="220662" cy="196850"/>
          </a:xfrm>
          <a:prstGeom prst="line">
            <a:avLst/>
          </a:prstGeom>
          <a:noFill/>
          <a:ln w="38100">
            <a:solidFill>
              <a:schemeClr val="tx1"/>
            </a:solidFill>
            <a:round/>
            <a:headEnd/>
            <a:tailEnd/>
          </a:ln>
        </p:spPr>
        <p:txBody>
          <a:bodyPr/>
          <a:lstStyle/>
          <a:p>
            <a:endParaRPr lang="zh-TW" altLang="en-US"/>
          </a:p>
        </p:txBody>
      </p:sp>
      <p:grpSp>
        <p:nvGrpSpPr>
          <p:cNvPr id="3" name="Group 62"/>
          <p:cNvGrpSpPr>
            <a:grpSpLocks/>
          </p:cNvGrpSpPr>
          <p:nvPr/>
        </p:nvGrpSpPr>
        <p:grpSpPr bwMode="auto">
          <a:xfrm>
            <a:off x="7380288" y="3429000"/>
            <a:ext cx="220662" cy="884238"/>
            <a:chOff x="4441" y="3219"/>
            <a:chExt cx="139" cy="557"/>
          </a:xfrm>
        </p:grpSpPr>
        <p:sp>
          <p:nvSpPr>
            <p:cNvPr id="212030" name="Line 63"/>
            <p:cNvSpPr>
              <a:spLocks noChangeShapeType="1"/>
            </p:cNvSpPr>
            <p:nvPr/>
          </p:nvSpPr>
          <p:spPr bwMode="auto">
            <a:xfrm>
              <a:off x="4441" y="3219"/>
              <a:ext cx="0" cy="557"/>
            </a:xfrm>
            <a:prstGeom prst="line">
              <a:avLst/>
            </a:prstGeom>
            <a:noFill/>
            <a:ln w="38100">
              <a:solidFill>
                <a:schemeClr val="tx1"/>
              </a:solidFill>
              <a:round/>
              <a:headEnd/>
              <a:tailEnd/>
            </a:ln>
          </p:spPr>
          <p:txBody>
            <a:bodyPr/>
            <a:lstStyle/>
            <a:p>
              <a:endParaRPr lang="zh-TW" altLang="en-US"/>
            </a:p>
          </p:txBody>
        </p:sp>
        <p:sp>
          <p:nvSpPr>
            <p:cNvPr id="212031" name="Line 64"/>
            <p:cNvSpPr>
              <a:spLocks noChangeShapeType="1"/>
            </p:cNvSpPr>
            <p:nvPr/>
          </p:nvSpPr>
          <p:spPr bwMode="auto">
            <a:xfrm>
              <a:off x="4441" y="3219"/>
              <a:ext cx="139" cy="0"/>
            </a:xfrm>
            <a:prstGeom prst="line">
              <a:avLst/>
            </a:prstGeom>
            <a:noFill/>
            <a:ln w="38100">
              <a:solidFill>
                <a:schemeClr val="tx1"/>
              </a:solidFill>
              <a:round/>
              <a:headEnd/>
              <a:tailEnd/>
            </a:ln>
          </p:spPr>
          <p:txBody>
            <a:bodyPr/>
            <a:lstStyle/>
            <a:p>
              <a:endParaRPr lang="zh-TW" altLang="en-US"/>
            </a:p>
          </p:txBody>
        </p:sp>
        <p:sp>
          <p:nvSpPr>
            <p:cNvPr id="212032" name="Line 65"/>
            <p:cNvSpPr>
              <a:spLocks noChangeShapeType="1"/>
            </p:cNvSpPr>
            <p:nvPr/>
          </p:nvSpPr>
          <p:spPr bwMode="auto">
            <a:xfrm>
              <a:off x="4441" y="3776"/>
              <a:ext cx="139" cy="0"/>
            </a:xfrm>
            <a:prstGeom prst="line">
              <a:avLst/>
            </a:prstGeom>
            <a:noFill/>
            <a:ln w="38100">
              <a:solidFill>
                <a:schemeClr val="tx1"/>
              </a:solidFill>
              <a:round/>
              <a:headEnd/>
              <a:tailEnd/>
            </a:ln>
          </p:spPr>
          <p:txBody>
            <a:bodyPr/>
            <a:lstStyle/>
            <a:p>
              <a:endParaRPr lang="zh-TW" altLang="en-US"/>
            </a:p>
          </p:txBody>
        </p:sp>
      </p:grpSp>
      <p:pic>
        <p:nvPicPr>
          <p:cNvPr id="212029" name="Picture 66" descr="j0254488"/>
          <p:cNvPicPr>
            <a:picLocks noChangeAspect="1" noChangeArrowheads="1" noCrop="1"/>
          </p:cNvPicPr>
          <p:nvPr/>
        </p:nvPicPr>
        <p:blipFill>
          <a:blip r:embed="rId2" cstate="print"/>
          <a:srcRect/>
          <a:stretch>
            <a:fillRect/>
          </a:stretch>
        </p:blipFill>
        <p:spPr bwMode="auto">
          <a:xfrm>
            <a:off x="8101013" y="5157788"/>
            <a:ext cx="857250" cy="122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3"/>
          <p:cNvSpPr>
            <a:spLocks noGrp="1"/>
          </p:cNvSpPr>
          <p:nvPr>
            <p:ph type="sldNum" sz="quarter" idx="12"/>
          </p:nvPr>
        </p:nvSpPr>
        <p:spPr/>
        <p:txBody>
          <a:bodyPr/>
          <a:lstStyle/>
          <a:p>
            <a:pPr>
              <a:defRPr/>
            </a:pPr>
            <a:fld id="{909522E4-DF2F-423E-9602-94B62EC1057E}" type="slidenum">
              <a:rPr lang="en-US" altLang="zh-TW"/>
              <a:pPr>
                <a:defRPr/>
              </a:pPr>
              <a:t>22</a:t>
            </a:fld>
            <a:endParaRPr lang="en-US" altLang="zh-TW"/>
          </a:p>
        </p:txBody>
      </p:sp>
      <p:pic>
        <p:nvPicPr>
          <p:cNvPr id="212995" name="Picture 4"/>
          <p:cNvPicPr>
            <a:picLocks noChangeAspect="1" noChangeArrowheads="1"/>
          </p:cNvPicPr>
          <p:nvPr/>
        </p:nvPicPr>
        <p:blipFill>
          <a:blip r:embed="rId2" cstate="print"/>
          <a:srcRect/>
          <a:stretch>
            <a:fillRect/>
          </a:stretch>
        </p:blipFill>
        <p:spPr bwMode="auto">
          <a:xfrm>
            <a:off x="1042988" y="908050"/>
            <a:ext cx="7200900" cy="5400675"/>
          </a:xfrm>
          <a:prstGeom prst="rect">
            <a:avLst/>
          </a:prstGeom>
          <a:noFill/>
          <a:ln w="9525">
            <a:noFill/>
            <a:miter lim="800000"/>
            <a:headEnd/>
            <a:tailEnd/>
          </a:ln>
        </p:spPr>
      </p:pic>
      <p:sp>
        <p:nvSpPr>
          <p:cNvPr id="1768453" name="Rectangle 5"/>
          <p:cNvSpPr>
            <a:spLocks noChangeArrowheads="1"/>
          </p:cNvSpPr>
          <p:nvPr/>
        </p:nvSpPr>
        <p:spPr bwMode="auto">
          <a:xfrm>
            <a:off x="701675" y="0"/>
            <a:ext cx="7772400" cy="1143000"/>
          </a:xfrm>
          <a:prstGeom prst="rect">
            <a:avLst/>
          </a:prstGeom>
          <a:noFill/>
          <a:ln w="9525">
            <a:noFill/>
            <a:miter lim="800000"/>
            <a:headEnd/>
            <a:tailEnd/>
          </a:ln>
          <a:effectLst/>
        </p:spPr>
        <p:txBody>
          <a:bodyPr anchor="ctr"/>
          <a:lstStyle/>
          <a:p>
            <a:pPr algn="ctr">
              <a:defRPr/>
            </a:pPr>
            <a:r>
              <a:rPr lang="zh-TW" altLang="en-US" sz="4000" b="1">
                <a:solidFill>
                  <a:schemeClr val="tx2"/>
                </a:solidFill>
                <a:effectLst>
                  <a:outerShdw blurRad="38100" dist="38100" dir="2700000" algn="tl">
                    <a:srgbClr val="000000"/>
                  </a:outerShdw>
                </a:effectLst>
                <a:latin typeface="Arial" pitchFamily="34" charset="0"/>
                <a:ea typeface="標楷體" pitchFamily="65" charset="-120"/>
              </a:rPr>
              <a:t>台科大資管系實務社群系統</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3E3977A1-A6B2-4710-9418-DECA12C7399F}" type="slidenum">
              <a:rPr lang="en-US" altLang="zh-TW"/>
              <a:pPr>
                <a:defRPr/>
              </a:pPr>
              <a:t>23</a:t>
            </a:fld>
            <a:endParaRPr lang="en-US" altLang="zh-TW"/>
          </a:p>
        </p:txBody>
      </p:sp>
      <p:sp>
        <p:nvSpPr>
          <p:cNvPr id="1417218" name="Rectangle 2"/>
          <p:cNvSpPr>
            <a:spLocks noGrp="1" noChangeArrowheads="1"/>
          </p:cNvSpPr>
          <p:nvPr>
            <p:ph type="title"/>
          </p:nvPr>
        </p:nvSpPr>
        <p:spPr>
          <a:xfrm>
            <a:off x="701675" y="0"/>
            <a:ext cx="7772400" cy="1143000"/>
          </a:xfrm>
        </p:spPr>
        <p:txBody>
          <a:bodyPr/>
          <a:lstStyle/>
          <a:p>
            <a:pPr eaLnBrk="1" hangingPunct="1">
              <a:defRPr/>
            </a:pPr>
            <a:r>
              <a:rPr lang="zh-TW" altLang="en-US" smtClean="0"/>
              <a:t>台科大資管系知識管理社群系統</a:t>
            </a:r>
          </a:p>
        </p:txBody>
      </p:sp>
      <p:pic>
        <p:nvPicPr>
          <p:cNvPr id="214020" name="Picture 5"/>
          <p:cNvPicPr>
            <a:picLocks noGrp="1" noChangeAspect="1" noChangeArrowheads="1"/>
          </p:cNvPicPr>
          <p:nvPr>
            <p:ph idx="1"/>
          </p:nvPr>
        </p:nvPicPr>
        <p:blipFill>
          <a:blip r:embed="rId2" cstate="print"/>
          <a:srcRect/>
          <a:stretch>
            <a:fillRect/>
          </a:stretch>
        </p:blipFill>
        <p:spPr>
          <a:xfrm>
            <a:off x="900113" y="985838"/>
            <a:ext cx="7056437" cy="5292725"/>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148EF22D-5229-4F83-91F3-CEE1EED58198}" type="slidenum">
              <a:rPr lang="en-US" altLang="zh-TW"/>
              <a:pPr>
                <a:defRPr/>
              </a:pPr>
              <a:t>24</a:t>
            </a:fld>
            <a:endParaRPr lang="en-US" altLang="zh-TW"/>
          </a:p>
        </p:txBody>
      </p:sp>
      <p:sp>
        <p:nvSpPr>
          <p:cNvPr id="1418242" name="Rectangle 2"/>
          <p:cNvSpPr>
            <a:spLocks noGrp="1" noChangeArrowheads="1"/>
          </p:cNvSpPr>
          <p:nvPr>
            <p:ph type="title"/>
          </p:nvPr>
        </p:nvSpPr>
        <p:spPr>
          <a:xfrm>
            <a:off x="712788" y="4763"/>
            <a:ext cx="7772400" cy="1143000"/>
          </a:xfrm>
        </p:spPr>
        <p:txBody>
          <a:bodyPr/>
          <a:lstStyle/>
          <a:p>
            <a:pPr eaLnBrk="1" hangingPunct="1">
              <a:defRPr/>
            </a:pPr>
            <a:r>
              <a:rPr lang="zh-TW" altLang="en-US" smtClean="0"/>
              <a:t>台科大資管系知識管理社群系統</a:t>
            </a:r>
          </a:p>
        </p:txBody>
      </p:sp>
      <p:pic>
        <p:nvPicPr>
          <p:cNvPr id="215044" name="Picture 5"/>
          <p:cNvPicPr>
            <a:picLocks noGrp="1" noChangeAspect="1" noChangeArrowheads="1"/>
          </p:cNvPicPr>
          <p:nvPr>
            <p:ph idx="1"/>
          </p:nvPr>
        </p:nvPicPr>
        <p:blipFill>
          <a:blip r:embed="rId2" cstate="print"/>
          <a:srcRect/>
          <a:stretch>
            <a:fillRect/>
          </a:stretch>
        </p:blipFill>
        <p:spPr>
          <a:xfrm>
            <a:off x="900113" y="985838"/>
            <a:ext cx="7127875" cy="5346700"/>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投影片編號版面配置區 5"/>
          <p:cNvSpPr>
            <a:spLocks noGrp="1"/>
          </p:cNvSpPr>
          <p:nvPr>
            <p:ph type="sldNum" sz="quarter" idx="12"/>
          </p:nvPr>
        </p:nvSpPr>
        <p:spPr/>
        <p:txBody>
          <a:bodyPr/>
          <a:lstStyle/>
          <a:p>
            <a:pPr>
              <a:defRPr/>
            </a:pPr>
            <a:fld id="{0D047BA6-E2BC-4B39-AD66-6F08543FA6AE}" type="slidenum">
              <a:rPr lang="en-US" altLang="zh-TW"/>
              <a:pPr>
                <a:defRPr/>
              </a:pPr>
              <a:t>25</a:t>
            </a:fld>
            <a:endParaRPr lang="en-US" altLang="zh-TW"/>
          </a:p>
        </p:txBody>
      </p:sp>
      <p:sp>
        <p:nvSpPr>
          <p:cNvPr id="1400834" name="Rectangle 2"/>
          <p:cNvSpPr>
            <a:spLocks noGrp="1" noChangeArrowheads="1"/>
          </p:cNvSpPr>
          <p:nvPr>
            <p:ph type="title"/>
          </p:nvPr>
        </p:nvSpPr>
        <p:spPr/>
        <p:txBody>
          <a:bodyPr/>
          <a:lstStyle/>
          <a:p>
            <a:pPr eaLnBrk="1" hangingPunct="1">
              <a:defRPr/>
            </a:pPr>
            <a:r>
              <a:rPr lang="zh-TW" altLang="en-US" smtClean="0"/>
              <a:t>實務社群的要件</a:t>
            </a:r>
          </a:p>
        </p:txBody>
      </p:sp>
      <p:grpSp>
        <p:nvGrpSpPr>
          <p:cNvPr id="2" name="Group 6"/>
          <p:cNvGrpSpPr>
            <a:grpSpLocks/>
          </p:cNvGrpSpPr>
          <p:nvPr/>
        </p:nvGrpSpPr>
        <p:grpSpPr bwMode="auto">
          <a:xfrm>
            <a:off x="1979613" y="1268413"/>
            <a:ext cx="4989512" cy="4968875"/>
            <a:chOff x="722" y="2018"/>
            <a:chExt cx="1752" cy="1813"/>
          </a:xfrm>
        </p:grpSpPr>
        <p:sp>
          <p:nvSpPr>
            <p:cNvPr id="216082" name="Oval 7"/>
            <p:cNvSpPr>
              <a:spLocks noChangeArrowheads="1"/>
            </p:cNvSpPr>
            <p:nvPr/>
          </p:nvSpPr>
          <p:spPr bwMode="auto">
            <a:xfrm>
              <a:off x="1018" y="2018"/>
              <a:ext cx="1157" cy="1166"/>
            </a:xfrm>
            <a:prstGeom prst="ellipse">
              <a:avLst/>
            </a:prstGeom>
            <a:solidFill>
              <a:srgbClr val="FF009F"/>
            </a:solidFill>
            <a:ln w="11113">
              <a:solidFill>
                <a:srgbClr val="000000"/>
              </a:solidFill>
              <a:round/>
              <a:headEnd/>
              <a:tailEnd/>
            </a:ln>
          </p:spPr>
          <p:txBody>
            <a:bodyPr/>
            <a:lstStyle/>
            <a:p>
              <a:endParaRPr lang="zh-TW" altLang="en-US"/>
            </a:p>
          </p:txBody>
        </p:sp>
        <p:sp>
          <p:nvSpPr>
            <p:cNvPr id="216083" name="Oval 8"/>
            <p:cNvSpPr>
              <a:spLocks noChangeArrowheads="1"/>
            </p:cNvSpPr>
            <p:nvPr/>
          </p:nvSpPr>
          <p:spPr bwMode="auto">
            <a:xfrm>
              <a:off x="722" y="2657"/>
              <a:ext cx="1157" cy="1166"/>
            </a:xfrm>
            <a:prstGeom prst="ellipse">
              <a:avLst/>
            </a:prstGeom>
            <a:solidFill>
              <a:srgbClr val="FF7F7F"/>
            </a:solidFill>
            <a:ln w="11113">
              <a:solidFill>
                <a:srgbClr val="000000"/>
              </a:solidFill>
              <a:round/>
              <a:headEnd/>
              <a:tailEnd/>
            </a:ln>
          </p:spPr>
          <p:txBody>
            <a:bodyPr/>
            <a:lstStyle/>
            <a:p>
              <a:endParaRPr lang="zh-TW" altLang="en-US"/>
            </a:p>
          </p:txBody>
        </p:sp>
        <p:sp>
          <p:nvSpPr>
            <p:cNvPr id="216084" name="Oval 9"/>
            <p:cNvSpPr>
              <a:spLocks noChangeArrowheads="1"/>
            </p:cNvSpPr>
            <p:nvPr/>
          </p:nvSpPr>
          <p:spPr bwMode="auto">
            <a:xfrm>
              <a:off x="1316" y="2665"/>
              <a:ext cx="1158" cy="1166"/>
            </a:xfrm>
            <a:prstGeom prst="ellipse">
              <a:avLst/>
            </a:prstGeom>
            <a:solidFill>
              <a:srgbClr val="9F3FDF"/>
            </a:solidFill>
            <a:ln w="11113">
              <a:solidFill>
                <a:srgbClr val="000000"/>
              </a:solidFill>
              <a:round/>
              <a:headEnd/>
              <a:tailEnd/>
            </a:ln>
          </p:spPr>
          <p:txBody>
            <a:bodyPr/>
            <a:lstStyle/>
            <a:p>
              <a:endParaRPr lang="zh-TW" altLang="en-US"/>
            </a:p>
          </p:txBody>
        </p:sp>
      </p:grpSp>
      <p:grpSp>
        <p:nvGrpSpPr>
          <p:cNvPr id="3" name="Group 10"/>
          <p:cNvGrpSpPr>
            <a:grpSpLocks/>
          </p:cNvGrpSpPr>
          <p:nvPr/>
        </p:nvGrpSpPr>
        <p:grpSpPr bwMode="auto">
          <a:xfrm>
            <a:off x="2816225" y="3055938"/>
            <a:ext cx="3219450" cy="2984500"/>
            <a:chOff x="1031" y="2657"/>
            <a:chExt cx="1131" cy="1089"/>
          </a:xfrm>
        </p:grpSpPr>
        <p:sp>
          <p:nvSpPr>
            <p:cNvPr id="216078" name="Freeform 11"/>
            <p:cNvSpPr>
              <a:spLocks/>
            </p:cNvSpPr>
            <p:nvPr/>
          </p:nvSpPr>
          <p:spPr bwMode="auto">
            <a:xfrm>
              <a:off x="1327" y="2740"/>
              <a:ext cx="540" cy="447"/>
            </a:xfrm>
            <a:custGeom>
              <a:avLst/>
              <a:gdLst>
                <a:gd name="T0" fmla="*/ 34 w 1081"/>
                <a:gd name="T1" fmla="*/ 0 h 892"/>
                <a:gd name="T2" fmla="*/ 32 w 1081"/>
                <a:gd name="T3" fmla="*/ 2 h 892"/>
                <a:gd name="T4" fmla="*/ 30 w 1081"/>
                <a:gd name="T5" fmla="*/ 3 h 892"/>
                <a:gd name="T6" fmla="*/ 27 w 1081"/>
                <a:gd name="T7" fmla="*/ 5 h 892"/>
                <a:gd name="T8" fmla="*/ 25 w 1081"/>
                <a:gd name="T9" fmla="*/ 6 h 892"/>
                <a:gd name="T10" fmla="*/ 23 w 1081"/>
                <a:gd name="T11" fmla="*/ 8 h 892"/>
                <a:gd name="T12" fmla="*/ 22 w 1081"/>
                <a:gd name="T13" fmla="*/ 10 h 892"/>
                <a:gd name="T14" fmla="*/ 20 w 1081"/>
                <a:gd name="T15" fmla="*/ 12 h 892"/>
                <a:gd name="T16" fmla="*/ 18 w 1081"/>
                <a:gd name="T17" fmla="*/ 13 h 892"/>
                <a:gd name="T18" fmla="*/ 16 w 1081"/>
                <a:gd name="T19" fmla="*/ 16 h 892"/>
                <a:gd name="T20" fmla="*/ 14 w 1081"/>
                <a:gd name="T21" fmla="*/ 18 h 892"/>
                <a:gd name="T22" fmla="*/ 12 w 1081"/>
                <a:gd name="T23" fmla="*/ 20 h 892"/>
                <a:gd name="T24" fmla="*/ 10 w 1081"/>
                <a:gd name="T25" fmla="*/ 23 h 892"/>
                <a:gd name="T26" fmla="*/ 8 w 1081"/>
                <a:gd name="T27" fmla="*/ 25 h 892"/>
                <a:gd name="T28" fmla="*/ 7 w 1081"/>
                <a:gd name="T29" fmla="*/ 28 h 892"/>
                <a:gd name="T30" fmla="*/ 5 w 1081"/>
                <a:gd name="T31" fmla="*/ 31 h 892"/>
                <a:gd name="T32" fmla="*/ 4 w 1081"/>
                <a:gd name="T33" fmla="*/ 33 h 892"/>
                <a:gd name="T34" fmla="*/ 3 w 1081"/>
                <a:gd name="T35" fmla="*/ 37 h 892"/>
                <a:gd name="T36" fmla="*/ 2 w 1081"/>
                <a:gd name="T37" fmla="*/ 40 h 892"/>
                <a:gd name="T38" fmla="*/ 1 w 1081"/>
                <a:gd name="T39" fmla="*/ 43 h 892"/>
                <a:gd name="T40" fmla="*/ 0 w 1081"/>
                <a:gd name="T41" fmla="*/ 46 h 892"/>
                <a:gd name="T42" fmla="*/ 0 w 1081"/>
                <a:gd name="T43" fmla="*/ 48 h 892"/>
                <a:gd name="T44" fmla="*/ 2 w 1081"/>
                <a:gd name="T45" fmla="*/ 49 h 892"/>
                <a:gd name="T46" fmla="*/ 5 w 1081"/>
                <a:gd name="T47" fmla="*/ 50 h 892"/>
                <a:gd name="T48" fmla="*/ 8 w 1081"/>
                <a:gd name="T49" fmla="*/ 52 h 892"/>
                <a:gd name="T50" fmla="*/ 12 w 1081"/>
                <a:gd name="T51" fmla="*/ 53 h 892"/>
                <a:gd name="T52" fmla="*/ 16 w 1081"/>
                <a:gd name="T53" fmla="*/ 54 h 892"/>
                <a:gd name="T54" fmla="*/ 20 w 1081"/>
                <a:gd name="T55" fmla="*/ 55 h 892"/>
                <a:gd name="T56" fmla="*/ 23 w 1081"/>
                <a:gd name="T57" fmla="*/ 56 h 892"/>
                <a:gd name="T58" fmla="*/ 27 w 1081"/>
                <a:gd name="T59" fmla="*/ 56 h 892"/>
                <a:gd name="T60" fmla="*/ 30 w 1081"/>
                <a:gd name="T61" fmla="*/ 56 h 892"/>
                <a:gd name="T62" fmla="*/ 33 w 1081"/>
                <a:gd name="T63" fmla="*/ 56 h 892"/>
                <a:gd name="T64" fmla="*/ 37 w 1081"/>
                <a:gd name="T65" fmla="*/ 56 h 892"/>
                <a:gd name="T66" fmla="*/ 41 w 1081"/>
                <a:gd name="T67" fmla="*/ 56 h 892"/>
                <a:gd name="T68" fmla="*/ 46 w 1081"/>
                <a:gd name="T69" fmla="*/ 55 h 892"/>
                <a:gd name="T70" fmla="*/ 49 w 1081"/>
                <a:gd name="T71" fmla="*/ 54 h 892"/>
                <a:gd name="T72" fmla="*/ 53 w 1081"/>
                <a:gd name="T73" fmla="*/ 54 h 892"/>
                <a:gd name="T74" fmla="*/ 56 w 1081"/>
                <a:gd name="T75" fmla="*/ 53 h 892"/>
                <a:gd name="T76" fmla="*/ 58 w 1081"/>
                <a:gd name="T77" fmla="*/ 52 h 892"/>
                <a:gd name="T78" fmla="*/ 61 w 1081"/>
                <a:gd name="T79" fmla="*/ 51 h 892"/>
                <a:gd name="T80" fmla="*/ 63 w 1081"/>
                <a:gd name="T81" fmla="*/ 50 h 892"/>
                <a:gd name="T82" fmla="*/ 66 w 1081"/>
                <a:gd name="T83" fmla="*/ 48 h 892"/>
                <a:gd name="T84" fmla="*/ 67 w 1081"/>
                <a:gd name="T85" fmla="*/ 48 h 892"/>
                <a:gd name="T86" fmla="*/ 67 w 1081"/>
                <a:gd name="T87" fmla="*/ 45 h 892"/>
                <a:gd name="T88" fmla="*/ 66 w 1081"/>
                <a:gd name="T89" fmla="*/ 42 h 892"/>
                <a:gd name="T90" fmla="*/ 65 w 1081"/>
                <a:gd name="T91" fmla="*/ 39 h 892"/>
                <a:gd name="T92" fmla="*/ 64 w 1081"/>
                <a:gd name="T93" fmla="*/ 36 h 892"/>
                <a:gd name="T94" fmla="*/ 62 w 1081"/>
                <a:gd name="T95" fmla="*/ 32 h 892"/>
                <a:gd name="T96" fmla="*/ 60 w 1081"/>
                <a:gd name="T97" fmla="*/ 28 h 892"/>
                <a:gd name="T98" fmla="*/ 58 w 1081"/>
                <a:gd name="T99" fmla="*/ 25 h 892"/>
                <a:gd name="T100" fmla="*/ 56 w 1081"/>
                <a:gd name="T101" fmla="*/ 22 h 892"/>
                <a:gd name="T102" fmla="*/ 54 w 1081"/>
                <a:gd name="T103" fmla="*/ 19 h 892"/>
                <a:gd name="T104" fmla="*/ 52 w 1081"/>
                <a:gd name="T105" fmla="*/ 16 h 892"/>
                <a:gd name="T106" fmla="*/ 50 w 1081"/>
                <a:gd name="T107" fmla="*/ 14 h 892"/>
                <a:gd name="T108" fmla="*/ 48 w 1081"/>
                <a:gd name="T109" fmla="*/ 12 h 892"/>
                <a:gd name="T110" fmla="*/ 45 w 1081"/>
                <a:gd name="T111" fmla="*/ 9 h 892"/>
                <a:gd name="T112" fmla="*/ 43 w 1081"/>
                <a:gd name="T113" fmla="*/ 7 h 892"/>
                <a:gd name="T114" fmla="*/ 40 w 1081"/>
                <a:gd name="T115" fmla="*/ 5 h 892"/>
                <a:gd name="T116" fmla="*/ 37 w 1081"/>
                <a:gd name="T117" fmla="*/ 3 h 892"/>
                <a:gd name="T118" fmla="*/ 34 w 1081"/>
                <a:gd name="T119" fmla="*/ 0 h 8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81"/>
                <a:gd name="T181" fmla="*/ 0 h 892"/>
                <a:gd name="T182" fmla="*/ 1081 w 1081"/>
                <a:gd name="T183" fmla="*/ 892 h 89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81" h="892">
                  <a:moveTo>
                    <a:pt x="549" y="0"/>
                  </a:moveTo>
                  <a:lnTo>
                    <a:pt x="518" y="19"/>
                  </a:lnTo>
                  <a:lnTo>
                    <a:pt x="483" y="43"/>
                  </a:lnTo>
                  <a:lnTo>
                    <a:pt x="445" y="70"/>
                  </a:lnTo>
                  <a:lnTo>
                    <a:pt x="413" y="95"/>
                  </a:lnTo>
                  <a:lnTo>
                    <a:pt x="380" y="124"/>
                  </a:lnTo>
                  <a:lnTo>
                    <a:pt x="354" y="148"/>
                  </a:lnTo>
                  <a:lnTo>
                    <a:pt x="321" y="179"/>
                  </a:lnTo>
                  <a:lnTo>
                    <a:pt x="292" y="207"/>
                  </a:lnTo>
                  <a:lnTo>
                    <a:pt x="257" y="247"/>
                  </a:lnTo>
                  <a:lnTo>
                    <a:pt x="226" y="285"/>
                  </a:lnTo>
                  <a:lnTo>
                    <a:pt x="199" y="317"/>
                  </a:lnTo>
                  <a:lnTo>
                    <a:pt x="166" y="362"/>
                  </a:lnTo>
                  <a:lnTo>
                    <a:pt x="140" y="400"/>
                  </a:lnTo>
                  <a:lnTo>
                    <a:pt x="117" y="440"/>
                  </a:lnTo>
                  <a:lnTo>
                    <a:pt x="93" y="483"/>
                  </a:lnTo>
                  <a:lnTo>
                    <a:pt x="72" y="525"/>
                  </a:lnTo>
                  <a:lnTo>
                    <a:pt x="50" y="578"/>
                  </a:lnTo>
                  <a:lnTo>
                    <a:pt x="33" y="630"/>
                  </a:lnTo>
                  <a:lnTo>
                    <a:pt x="17" y="680"/>
                  </a:lnTo>
                  <a:lnTo>
                    <a:pt x="9" y="720"/>
                  </a:lnTo>
                  <a:lnTo>
                    <a:pt x="0" y="754"/>
                  </a:lnTo>
                  <a:lnTo>
                    <a:pt x="38" y="778"/>
                  </a:lnTo>
                  <a:lnTo>
                    <a:pt x="85" y="797"/>
                  </a:lnTo>
                  <a:lnTo>
                    <a:pt x="138" y="818"/>
                  </a:lnTo>
                  <a:lnTo>
                    <a:pt x="197" y="837"/>
                  </a:lnTo>
                  <a:lnTo>
                    <a:pt x="264" y="858"/>
                  </a:lnTo>
                  <a:lnTo>
                    <a:pt x="330" y="872"/>
                  </a:lnTo>
                  <a:lnTo>
                    <a:pt x="382" y="880"/>
                  </a:lnTo>
                  <a:lnTo>
                    <a:pt x="437" y="887"/>
                  </a:lnTo>
                  <a:lnTo>
                    <a:pt x="492" y="891"/>
                  </a:lnTo>
                  <a:lnTo>
                    <a:pt x="540" y="892"/>
                  </a:lnTo>
                  <a:lnTo>
                    <a:pt x="603" y="891"/>
                  </a:lnTo>
                  <a:lnTo>
                    <a:pt x="666" y="882"/>
                  </a:lnTo>
                  <a:lnTo>
                    <a:pt x="737" y="873"/>
                  </a:lnTo>
                  <a:lnTo>
                    <a:pt x="798" y="861"/>
                  </a:lnTo>
                  <a:lnTo>
                    <a:pt x="848" y="849"/>
                  </a:lnTo>
                  <a:lnTo>
                    <a:pt x="901" y="832"/>
                  </a:lnTo>
                  <a:lnTo>
                    <a:pt x="939" y="816"/>
                  </a:lnTo>
                  <a:lnTo>
                    <a:pt x="981" y="801"/>
                  </a:lnTo>
                  <a:lnTo>
                    <a:pt x="1019" y="785"/>
                  </a:lnTo>
                  <a:lnTo>
                    <a:pt x="1060" y="765"/>
                  </a:lnTo>
                  <a:lnTo>
                    <a:pt x="1081" y="752"/>
                  </a:lnTo>
                  <a:lnTo>
                    <a:pt x="1074" y="709"/>
                  </a:lnTo>
                  <a:lnTo>
                    <a:pt x="1062" y="666"/>
                  </a:lnTo>
                  <a:lnTo>
                    <a:pt x="1048" y="621"/>
                  </a:lnTo>
                  <a:lnTo>
                    <a:pt x="1026" y="563"/>
                  </a:lnTo>
                  <a:lnTo>
                    <a:pt x="996" y="502"/>
                  </a:lnTo>
                  <a:lnTo>
                    <a:pt x="962" y="436"/>
                  </a:lnTo>
                  <a:lnTo>
                    <a:pt x="932" y="390"/>
                  </a:lnTo>
                  <a:lnTo>
                    <a:pt x="901" y="340"/>
                  </a:lnTo>
                  <a:lnTo>
                    <a:pt x="875" y="302"/>
                  </a:lnTo>
                  <a:lnTo>
                    <a:pt x="836" y="252"/>
                  </a:lnTo>
                  <a:lnTo>
                    <a:pt x="805" y="214"/>
                  </a:lnTo>
                  <a:lnTo>
                    <a:pt x="770" y="179"/>
                  </a:lnTo>
                  <a:lnTo>
                    <a:pt x="723" y="134"/>
                  </a:lnTo>
                  <a:lnTo>
                    <a:pt x="691" y="105"/>
                  </a:lnTo>
                  <a:lnTo>
                    <a:pt x="651" y="72"/>
                  </a:lnTo>
                  <a:lnTo>
                    <a:pt x="601" y="34"/>
                  </a:lnTo>
                  <a:lnTo>
                    <a:pt x="549" y="0"/>
                  </a:lnTo>
                  <a:close/>
                </a:path>
              </a:pathLst>
            </a:custGeom>
            <a:solidFill>
              <a:srgbClr val="800000"/>
            </a:solidFill>
            <a:ln w="11113">
              <a:solidFill>
                <a:srgbClr val="000000"/>
              </a:solidFill>
              <a:round/>
              <a:headEnd/>
              <a:tailEnd/>
            </a:ln>
          </p:spPr>
          <p:txBody>
            <a:bodyPr/>
            <a:lstStyle/>
            <a:p>
              <a:endParaRPr lang="zh-TW" altLang="en-US"/>
            </a:p>
          </p:txBody>
        </p:sp>
        <p:sp>
          <p:nvSpPr>
            <p:cNvPr id="216079" name="Freeform 12"/>
            <p:cNvSpPr>
              <a:spLocks/>
            </p:cNvSpPr>
            <p:nvPr/>
          </p:nvSpPr>
          <p:spPr bwMode="auto">
            <a:xfrm>
              <a:off x="1031" y="2657"/>
              <a:ext cx="573" cy="461"/>
            </a:xfrm>
            <a:custGeom>
              <a:avLst/>
              <a:gdLst>
                <a:gd name="T0" fmla="*/ 1 w 1146"/>
                <a:gd name="T1" fmla="*/ 7 h 924"/>
                <a:gd name="T2" fmla="*/ 7 w 1146"/>
                <a:gd name="T3" fmla="*/ 5 h 924"/>
                <a:gd name="T4" fmla="*/ 12 w 1146"/>
                <a:gd name="T5" fmla="*/ 3 h 924"/>
                <a:gd name="T6" fmla="*/ 19 w 1146"/>
                <a:gd name="T7" fmla="*/ 1 h 924"/>
                <a:gd name="T8" fmla="*/ 24 w 1146"/>
                <a:gd name="T9" fmla="*/ 0 h 924"/>
                <a:gd name="T10" fmla="*/ 30 w 1146"/>
                <a:gd name="T11" fmla="*/ 0 h 924"/>
                <a:gd name="T12" fmla="*/ 36 w 1146"/>
                <a:gd name="T13" fmla="*/ 0 h 924"/>
                <a:gd name="T14" fmla="*/ 43 w 1146"/>
                <a:gd name="T15" fmla="*/ 0 h 924"/>
                <a:gd name="T16" fmla="*/ 49 w 1146"/>
                <a:gd name="T17" fmla="*/ 1 h 924"/>
                <a:gd name="T18" fmla="*/ 55 w 1146"/>
                <a:gd name="T19" fmla="*/ 3 h 924"/>
                <a:gd name="T20" fmla="*/ 60 w 1146"/>
                <a:gd name="T21" fmla="*/ 5 h 924"/>
                <a:gd name="T22" fmla="*/ 67 w 1146"/>
                <a:gd name="T23" fmla="*/ 7 h 924"/>
                <a:gd name="T24" fmla="*/ 72 w 1146"/>
                <a:gd name="T25" fmla="*/ 10 h 924"/>
                <a:gd name="T26" fmla="*/ 68 w 1146"/>
                <a:gd name="T27" fmla="*/ 12 h 924"/>
                <a:gd name="T28" fmla="*/ 65 w 1146"/>
                <a:gd name="T29" fmla="*/ 15 h 924"/>
                <a:gd name="T30" fmla="*/ 60 w 1146"/>
                <a:gd name="T31" fmla="*/ 18 h 924"/>
                <a:gd name="T32" fmla="*/ 57 w 1146"/>
                <a:gd name="T33" fmla="*/ 21 h 924"/>
                <a:gd name="T34" fmla="*/ 53 w 1146"/>
                <a:gd name="T35" fmla="*/ 25 h 924"/>
                <a:gd name="T36" fmla="*/ 50 w 1146"/>
                <a:gd name="T37" fmla="*/ 28 h 924"/>
                <a:gd name="T38" fmla="*/ 47 w 1146"/>
                <a:gd name="T39" fmla="*/ 32 h 924"/>
                <a:gd name="T40" fmla="*/ 44 w 1146"/>
                <a:gd name="T41" fmla="*/ 38 h 924"/>
                <a:gd name="T42" fmla="*/ 41 w 1146"/>
                <a:gd name="T43" fmla="*/ 42 h 924"/>
                <a:gd name="T44" fmla="*/ 39 w 1146"/>
                <a:gd name="T45" fmla="*/ 49 h 924"/>
                <a:gd name="T46" fmla="*/ 37 w 1146"/>
                <a:gd name="T47" fmla="*/ 53 h 924"/>
                <a:gd name="T48" fmla="*/ 37 w 1146"/>
                <a:gd name="T49" fmla="*/ 57 h 924"/>
                <a:gd name="T50" fmla="*/ 33 w 1146"/>
                <a:gd name="T51" fmla="*/ 55 h 924"/>
                <a:gd name="T52" fmla="*/ 28 w 1146"/>
                <a:gd name="T53" fmla="*/ 52 h 924"/>
                <a:gd name="T54" fmla="*/ 23 w 1146"/>
                <a:gd name="T55" fmla="*/ 48 h 924"/>
                <a:gd name="T56" fmla="*/ 18 w 1146"/>
                <a:gd name="T57" fmla="*/ 43 h 924"/>
                <a:gd name="T58" fmla="*/ 14 w 1146"/>
                <a:gd name="T59" fmla="*/ 39 h 924"/>
                <a:gd name="T60" fmla="*/ 10 w 1146"/>
                <a:gd name="T61" fmla="*/ 34 h 924"/>
                <a:gd name="T62" fmla="*/ 7 w 1146"/>
                <a:gd name="T63" fmla="*/ 28 h 924"/>
                <a:gd name="T64" fmla="*/ 4 w 1146"/>
                <a:gd name="T65" fmla="*/ 22 h 924"/>
                <a:gd name="T66" fmla="*/ 2 w 1146"/>
                <a:gd name="T67" fmla="*/ 17 h 924"/>
                <a:gd name="T68" fmla="*/ 1 w 1146"/>
                <a:gd name="T69" fmla="*/ 12 h 924"/>
                <a:gd name="T70" fmla="*/ 0 w 1146"/>
                <a:gd name="T71" fmla="*/ 8 h 9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6"/>
                <a:gd name="T109" fmla="*/ 0 h 924"/>
                <a:gd name="T110" fmla="*/ 1146 w 1146"/>
                <a:gd name="T111" fmla="*/ 924 h 9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6" h="924">
                  <a:moveTo>
                    <a:pt x="3" y="133"/>
                  </a:moveTo>
                  <a:lnTo>
                    <a:pt x="26" y="121"/>
                  </a:lnTo>
                  <a:lnTo>
                    <a:pt x="72" y="97"/>
                  </a:lnTo>
                  <a:lnTo>
                    <a:pt x="121" y="80"/>
                  </a:lnTo>
                  <a:lnTo>
                    <a:pt x="155" y="64"/>
                  </a:lnTo>
                  <a:lnTo>
                    <a:pt x="202" y="49"/>
                  </a:lnTo>
                  <a:lnTo>
                    <a:pt x="255" y="35"/>
                  </a:lnTo>
                  <a:lnTo>
                    <a:pt x="304" y="24"/>
                  </a:lnTo>
                  <a:lnTo>
                    <a:pt x="352" y="16"/>
                  </a:lnTo>
                  <a:lnTo>
                    <a:pt x="397" y="9"/>
                  </a:lnTo>
                  <a:lnTo>
                    <a:pt x="442" y="5"/>
                  </a:lnTo>
                  <a:lnTo>
                    <a:pt x="488" y="0"/>
                  </a:lnTo>
                  <a:lnTo>
                    <a:pt x="538" y="0"/>
                  </a:lnTo>
                  <a:lnTo>
                    <a:pt x="587" y="0"/>
                  </a:lnTo>
                  <a:lnTo>
                    <a:pt x="640" y="5"/>
                  </a:lnTo>
                  <a:lnTo>
                    <a:pt x="697" y="11"/>
                  </a:lnTo>
                  <a:lnTo>
                    <a:pt x="740" y="17"/>
                  </a:lnTo>
                  <a:lnTo>
                    <a:pt x="785" y="26"/>
                  </a:lnTo>
                  <a:lnTo>
                    <a:pt x="834" y="38"/>
                  </a:lnTo>
                  <a:lnTo>
                    <a:pt x="880" y="50"/>
                  </a:lnTo>
                  <a:lnTo>
                    <a:pt x="923" y="66"/>
                  </a:lnTo>
                  <a:lnTo>
                    <a:pt x="972" y="86"/>
                  </a:lnTo>
                  <a:lnTo>
                    <a:pt x="1018" y="104"/>
                  </a:lnTo>
                  <a:lnTo>
                    <a:pt x="1067" y="126"/>
                  </a:lnTo>
                  <a:lnTo>
                    <a:pt x="1105" y="143"/>
                  </a:lnTo>
                  <a:lnTo>
                    <a:pt x="1146" y="168"/>
                  </a:lnTo>
                  <a:lnTo>
                    <a:pt x="1117" y="183"/>
                  </a:lnTo>
                  <a:lnTo>
                    <a:pt x="1084" y="206"/>
                  </a:lnTo>
                  <a:lnTo>
                    <a:pt x="1056" y="230"/>
                  </a:lnTo>
                  <a:lnTo>
                    <a:pt x="1025" y="249"/>
                  </a:lnTo>
                  <a:lnTo>
                    <a:pt x="1005" y="264"/>
                  </a:lnTo>
                  <a:lnTo>
                    <a:pt x="974" y="294"/>
                  </a:lnTo>
                  <a:lnTo>
                    <a:pt x="946" y="320"/>
                  </a:lnTo>
                  <a:lnTo>
                    <a:pt x="920" y="344"/>
                  </a:lnTo>
                  <a:lnTo>
                    <a:pt x="891" y="373"/>
                  </a:lnTo>
                  <a:lnTo>
                    <a:pt x="858" y="406"/>
                  </a:lnTo>
                  <a:lnTo>
                    <a:pt x="835" y="432"/>
                  </a:lnTo>
                  <a:lnTo>
                    <a:pt x="815" y="456"/>
                  </a:lnTo>
                  <a:lnTo>
                    <a:pt x="791" y="487"/>
                  </a:lnTo>
                  <a:lnTo>
                    <a:pt x="765" y="523"/>
                  </a:lnTo>
                  <a:lnTo>
                    <a:pt x="737" y="563"/>
                  </a:lnTo>
                  <a:lnTo>
                    <a:pt x="709" y="611"/>
                  </a:lnTo>
                  <a:lnTo>
                    <a:pt x="689" y="648"/>
                  </a:lnTo>
                  <a:lnTo>
                    <a:pt x="668" y="687"/>
                  </a:lnTo>
                  <a:lnTo>
                    <a:pt x="649" y="734"/>
                  </a:lnTo>
                  <a:lnTo>
                    <a:pt x="628" y="791"/>
                  </a:lnTo>
                  <a:lnTo>
                    <a:pt x="616" y="831"/>
                  </a:lnTo>
                  <a:lnTo>
                    <a:pt x="606" y="860"/>
                  </a:lnTo>
                  <a:lnTo>
                    <a:pt x="597" y="896"/>
                  </a:lnTo>
                  <a:lnTo>
                    <a:pt x="594" y="924"/>
                  </a:lnTo>
                  <a:lnTo>
                    <a:pt x="563" y="908"/>
                  </a:lnTo>
                  <a:lnTo>
                    <a:pt x="523" y="884"/>
                  </a:lnTo>
                  <a:lnTo>
                    <a:pt x="492" y="865"/>
                  </a:lnTo>
                  <a:lnTo>
                    <a:pt x="457" y="839"/>
                  </a:lnTo>
                  <a:lnTo>
                    <a:pt x="424" y="819"/>
                  </a:lnTo>
                  <a:lnTo>
                    <a:pt x="376" y="781"/>
                  </a:lnTo>
                  <a:lnTo>
                    <a:pt x="328" y="736"/>
                  </a:lnTo>
                  <a:lnTo>
                    <a:pt x="290" y="701"/>
                  </a:lnTo>
                  <a:lnTo>
                    <a:pt x="260" y="670"/>
                  </a:lnTo>
                  <a:lnTo>
                    <a:pt x="229" y="630"/>
                  </a:lnTo>
                  <a:lnTo>
                    <a:pt x="198" y="591"/>
                  </a:lnTo>
                  <a:lnTo>
                    <a:pt x="171" y="551"/>
                  </a:lnTo>
                  <a:lnTo>
                    <a:pt x="145" y="510"/>
                  </a:lnTo>
                  <a:lnTo>
                    <a:pt x="117" y="463"/>
                  </a:lnTo>
                  <a:lnTo>
                    <a:pt x="93" y="416"/>
                  </a:lnTo>
                  <a:lnTo>
                    <a:pt x="69" y="366"/>
                  </a:lnTo>
                  <a:lnTo>
                    <a:pt x="50" y="323"/>
                  </a:lnTo>
                  <a:lnTo>
                    <a:pt x="34" y="276"/>
                  </a:lnTo>
                  <a:lnTo>
                    <a:pt x="20" y="233"/>
                  </a:lnTo>
                  <a:lnTo>
                    <a:pt x="10" y="197"/>
                  </a:lnTo>
                  <a:lnTo>
                    <a:pt x="3" y="168"/>
                  </a:lnTo>
                  <a:lnTo>
                    <a:pt x="0" y="130"/>
                  </a:lnTo>
                  <a:lnTo>
                    <a:pt x="3" y="133"/>
                  </a:lnTo>
                  <a:close/>
                </a:path>
              </a:pathLst>
            </a:custGeom>
            <a:solidFill>
              <a:srgbClr val="DF3F5F"/>
            </a:solidFill>
            <a:ln w="11113">
              <a:solidFill>
                <a:srgbClr val="000000"/>
              </a:solidFill>
              <a:round/>
              <a:headEnd/>
              <a:tailEnd/>
            </a:ln>
          </p:spPr>
          <p:txBody>
            <a:bodyPr/>
            <a:lstStyle/>
            <a:p>
              <a:endParaRPr lang="zh-TW" altLang="en-US"/>
            </a:p>
          </p:txBody>
        </p:sp>
        <p:sp>
          <p:nvSpPr>
            <p:cNvPr id="216080" name="Freeform 13"/>
            <p:cNvSpPr>
              <a:spLocks/>
            </p:cNvSpPr>
            <p:nvPr/>
          </p:nvSpPr>
          <p:spPr bwMode="auto">
            <a:xfrm>
              <a:off x="1601" y="2657"/>
              <a:ext cx="561" cy="463"/>
            </a:xfrm>
            <a:custGeom>
              <a:avLst/>
              <a:gdLst>
                <a:gd name="T0" fmla="*/ 70 w 1123"/>
                <a:gd name="T1" fmla="*/ 9 h 925"/>
                <a:gd name="T2" fmla="*/ 65 w 1123"/>
                <a:gd name="T3" fmla="*/ 7 h 925"/>
                <a:gd name="T4" fmla="*/ 59 w 1123"/>
                <a:gd name="T5" fmla="*/ 4 h 925"/>
                <a:gd name="T6" fmla="*/ 54 w 1123"/>
                <a:gd name="T7" fmla="*/ 3 h 925"/>
                <a:gd name="T8" fmla="*/ 48 w 1123"/>
                <a:gd name="T9" fmla="*/ 1 h 925"/>
                <a:gd name="T10" fmla="*/ 42 w 1123"/>
                <a:gd name="T11" fmla="*/ 1 h 925"/>
                <a:gd name="T12" fmla="*/ 36 w 1123"/>
                <a:gd name="T13" fmla="*/ 0 h 925"/>
                <a:gd name="T14" fmla="*/ 30 w 1123"/>
                <a:gd name="T15" fmla="*/ 1 h 925"/>
                <a:gd name="T16" fmla="*/ 23 w 1123"/>
                <a:gd name="T17" fmla="*/ 2 h 925"/>
                <a:gd name="T18" fmla="*/ 18 w 1123"/>
                <a:gd name="T19" fmla="*/ 3 h 925"/>
                <a:gd name="T20" fmla="*/ 12 w 1123"/>
                <a:gd name="T21" fmla="*/ 5 h 925"/>
                <a:gd name="T22" fmla="*/ 5 w 1123"/>
                <a:gd name="T23" fmla="*/ 7 h 925"/>
                <a:gd name="T24" fmla="*/ 1 w 1123"/>
                <a:gd name="T25" fmla="*/ 10 h 925"/>
                <a:gd name="T26" fmla="*/ 1 w 1123"/>
                <a:gd name="T27" fmla="*/ 12 h 925"/>
                <a:gd name="T28" fmla="*/ 4 w 1123"/>
                <a:gd name="T29" fmla="*/ 14 h 925"/>
                <a:gd name="T30" fmla="*/ 7 w 1123"/>
                <a:gd name="T31" fmla="*/ 16 h 925"/>
                <a:gd name="T32" fmla="*/ 11 w 1123"/>
                <a:gd name="T33" fmla="*/ 20 h 925"/>
                <a:gd name="T34" fmla="*/ 15 w 1123"/>
                <a:gd name="T35" fmla="*/ 23 h 925"/>
                <a:gd name="T36" fmla="*/ 18 w 1123"/>
                <a:gd name="T37" fmla="*/ 27 h 925"/>
                <a:gd name="T38" fmla="*/ 21 w 1123"/>
                <a:gd name="T39" fmla="*/ 31 h 925"/>
                <a:gd name="T40" fmla="*/ 24 w 1123"/>
                <a:gd name="T41" fmla="*/ 36 h 925"/>
                <a:gd name="T42" fmla="*/ 27 w 1123"/>
                <a:gd name="T43" fmla="*/ 41 h 925"/>
                <a:gd name="T44" fmla="*/ 29 w 1123"/>
                <a:gd name="T45" fmla="*/ 46 h 925"/>
                <a:gd name="T46" fmla="*/ 31 w 1123"/>
                <a:gd name="T47" fmla="*/ 52 h 925"/>
                <a:gd name="T48" fmla="*/ 33 w 1123"/>
                <a:gd name="T49" fmla="*/ 57 h 925"/>
                <a:gd name="T50" fmla="*/ 35 w 1123"/>
                <a:gd name="T51" fmla="*/ 57 h 925"/>
                <a:gd name="T52" fmla="*/ 39 w 1123"/>
                <a:gd name="T53" fmla="*/ 54 h 925"/>
                <a:gd name="T54" fmla="*/ 44 w 1123"/>
                <a:gd name="T55" fmla="*/ 52 h 925"/>
                <a:gd name="T56" fmla="*/ 50 w 1123"/>
                <a:gd name="T57" fmla="*/ 46 h 925"/>
                <a:gd name="T58" fmla="*/ 54 w 1123"/>
                <a:gd name="T59" fmla="*/ 42 h 925"/>
                <a:gd name="T60" fmla="*/ 58 w 1123"/>
                <a:gd name="T61" fmla="*/ 37 h 925"/>
                <a:gd name="T62" fmla="*/ 61 w 1123"/>
                <a:gd name="T63" fmla="*/ 32 h 925"/>
                <a:gd name="T64" fmla="*/ 64 w 1123"/>
                <a:gd name="T65" fmla="*/ 26 h 925"/>
                <a:gd name="T66" fmla="*/ 67 w 1123"/>
                <a:gd name="T67" fmla="*/ 21 h 925"/>
                <a:gd name="T68" fmla="*/ 69 w 1123"/>
                <a:gd name="T69" fmla="*/ 14 h 925"/>
                <a:gd name="T70" fmla="*/ 70 w 1123"/>
                <a:gd name="T71" fmla="*/ 10 h 9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23"/>
                <a:gd name="T109" fmla="*/ 0 h 925"/>
                <a:gd name="T110" fmla="*/ 1123 w 1123"/>
                <a:gd name="T111" fmla="*/ 925 h 9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23" h="925">
                  <a:moveTo>
                    <a:pt x="1123" y="160"/>
                  </a:moveTo>
                  <a:lnTo>
                    <a:pt x="1123" y="143"/>
                  </a:lnTo>
                  <a:lnTo>
                    <a:pt x="1086" y="119"/>
                  </a:lnTo>
                  <a:lnTo>
                    <a:pt x="1048" y="97"/>
                  </a:lnTo>
                  <a:lnTo>
                    <a:pt x="1005" y="78"/>
                  </a:lnTo>
                  <a:lnTo>
                    <a:pt x="959" y="62"/>
                  </a:lnTo>
                  <a:lnTo>
                    <a:pt x="912" y="47"/>
                  </a:lnTo>
                  <a:lnTo>
                    <a:pt x="865" y="33"/>
                  </a:lnTo>
                  <a:lnTo>
                    <a:pt x="815" y="22"/>
                  </a:lnTo>
                  <a:lnTo>
                    <a:pt x="770" y="15"/>
                  </a:lnTo>
                  <a:lnTo>
                    <a:pt x="727" y="9"/>
                  </a:lnTo>
                  <a:lnTo>
                    <a:pt x="686" y="5"/>
                  </a:lnTo>
                  <a:lnTo>
                    <a:pt x="641" y="3"/>
                  </a:lnTo>
                  <a:lnTo>
                    <a:pt x="587" y="0"/>
                  </a:lnTo>
                  <a:lnTo>
                    <a:pt x="537" y="3"/>
                  </a:lnTo>
                  <a:lnTo>
                    <a:pt x="486" y="5"/>
                  </a:lnTo>
                  <a:lnTo>
                    <a:pt x="439" y="9"/>
                  </a:lnTo>
                  <a:lnTo>
                    <a:pt x="382" y="17"/>
                  </a:lnTo>
                  <a:lnTo>
                    <a:pt x="337" y="28"/>
                  </a:lnTo>
                  <a:lnTo>
                    <a:pt x="290" y="38"/>
                  </a:lnTo>
                  <a:lnTo>
                    <a:pt x="244" y="52"/>
                  </a:lnTo>
                  <a:lnTo>
                    <a:pt x="195" y="69"/>
                  </a:lnTo>
                  <a:lnTo>
                    <a:pt x="144" y="88"/>
                  </a:lnTo>
                  <a:lnTo>
                    <a:pt x="94" y="110"/>
                  </a:lnTo>
                  <a:lnTo>
                    <a:pt x="57" y="128"/>
                  </a:lnTo>
                  <a:lnTo>
                    <a:pt x="18" y="150"/>
                  </a:lnTo>
                  <a:lnTo>
                    <a:pt x="0" y="167"/>
                  </a:lnTo>
                  <a:lnTo>
                    <a:pt x="24" y="183"/>
                  </a:lnTo>
                  <a:lnTo>
                    <a:pt x="49" y="200"/>
                  </a:lnTo>
                  <a:lnTo>
                    <a:pt x="71" y="216"/>
                  </a:lnTo>
                  <a:lnTo>
                    <a:pt x="94" y="233"/>
                  </a:lnTo>
                  <a:lnTo>
                    <a:pt x="114" y="250"/>
                  </a:lnTo>
                  <a:lnTo>
                    <a:pt x="152" y="281"/>
                  </a:lnTo>
                  <a:lnTo>
                    <a:pt x="176" y="305"/>
                  </a:lnTo>
                  <a:lnTo>
                    <a:pt x="208" y="331"/>
                  </a:lnTo>
                  <a:lnTo>
                    <a:pt x="240" y="364"/>
                  </a:lnTo>
                  <a:lnTo>
                    <a:pt x="266" y="390"/>
                  </a:lnTo>
                  <a:lnTo>
                    <a:pt x="290" y="421"/>
                  </a:lnTo>
                  <a:lnTo>
                    <a:pt x="316" y="452"/>
                  </a:lnTo>
                  <a:lnTo>
                    <a:pt x="337" y="482"/>
                  </a:lnTo>
                  <a:lnTo>
                    <a:pt x="361" y="518"/>
                  </a:lnTo>
                  <a:lnTo>
                    <a:pt x="389" y="561"/>
                  </a:lnTo>
                  <a:lnTo>
                    <a:pt x="416" y="609"/>
                  </a:lnTo>
                  <a:lnTo>
                    <a:pt x="437" y="646"/>
                  </a:lnTo>
                  <a:lnTo>
                    <a:pt x="456" y="685"/>
                  </a:lnTo>
                  <a:lnTo>
                    <a:pt x="479" y="732"/>
                  </a:lnTo>
                  <a:lnTo>
                    <a:pt x="496" y="780"/>
                  </a:lnTo>
                  <a:lnTo>
                    <a:pt x="511" y="823"/>
                  </a:lnTo>
                  <a:lnTo>
                    <a:pt x="525" y="867"/>
                  </a:lnTo>
                  <a:lnTo>
                    <a:pt x="529" y="903"/>
                  </a:lnTo>
                  <a:lnTo>
                    <a:pt x="530" y="925"/>
                  </a:lnTo>
                  <a:lnTo>
                    <a:pt x="567" y="906"/>
                  </a:lnTo>
                  <a:lnTo>
                    <a:pt x="606" y="882"/>
                  </a:lnTo>
                  <a:lnTo>
                    <a:pt x="637" y="863"/>
                  </a:lnTo>
                  <a:lnTo>
                    <a:pt x="672" y="837"/>
                  </a:lnTo>
                  <a:lnTo>
                    <a:pt x="705" y="817"/>
                  </a:lnTo>
                  <a:lnTo>
                    <a:pt x="753" y="779"/>
                  </a:lnTo>
                  <a:lnTo>
                    <a:pt x="802" y="734"/>
                  </a:lnTo>
                  <a:lnTo>
                    <a:pt x="840" y="699"/>
                  </a:lnTo>
                  <a:lnTo>
                    <a:pt x="867" y="666"/>
                  </a:lnTo>
                  <a:lnTo>
                    <a:pt x="898" y="628"/>
                  </a:lnTo>
                  <a:lnTo>
                    <a:pt x="928" y="589"/>
                  </a:lnTo>
                  <a:lnTo>
                    <a:pt x="957" y="549"/>
                  </a:lnTo>
                  <a:lnTo>
                    <a:pt x="983" y="508"/>
                  </a:lnTo>
                  <a:lnTo>
                    <a:pt x="1010" y="461"/>
                  </a:lnTo>
                  <a:lnTo>
                    <a:pt x="1035" y="414"/>
                  </a:lnTo>
                  <a:lnTo>
                    <a:pt x="1059" y="366"/>
                  </a:lnTo>
                  <a:lnTo>
                    <a:pt x="1078" y="324"/>
                  </a:lnTo>
                  <a:lnTo>
                    <a:pt x="1093" y="274"/>
                  </a:lnTo>
                  <a:lnTo>
                    <a:pt x="1107" y="223"/>
                  </a:lnTo>
                  <a:lnTo>
                    <a:pt x="1123" y="159"/>
                  </a:lnTo>
                  <a:lnTo>
                    <a:pt x="1123" y="160"/>
                  </a:lnTo>
                  <a:close/>
                </a:path>
              </a:pathLst>
            </a:custGeom>
            <a:solidFill>
              <a:srgbClr val="DF3F9F"/>
            </a:solidFill>
            <a:ln w="11113">
              <a:solidFill>
                <a:srgbClr val="000000"/>
              </a:solidFill>
              <a:round/>
              <a:headEnd/>
              <a:tailEnd/>
            </a:ln>
          </p:spPr>
          <p:txBody>
            <a:bodyPr/>
            <a:lstStyle/>
            <a:p>
              <a:endParaRPr lang="zh-TW" altLang="en-US"/>
            </a:p>
          </p:txBody>
        </p:sp>
        <p:sp>
          <p:nvSpPr>
            <p:cNvPr id="216081" name="Freeform 14"/>
            <p:cNvSpPr>
              <a:spLocks/>
            </p:cNvSpPr>
            <p:nvPr/>
          </p:nvSpPr>
          <p:spPr bwMode="auto">
            <a:xfrm>
              <a:off x="1315" y="3118"/>
              <a:ext cx="565" cy="628"/>
            </a:xfrm>
            <a:custGeom>
              <a:avLst/>
              <a:gdLst>
                <a:gd name="T0" fmla="*/ 4 w 1129"/>
                <a:gd name="T1" fmla="*/ 1 h 1257"/>
                <a:gd name="T2" fmla="*/ 8 w 1129"/>
                <a:gd name="T3" fmla="*/ 3 h 1257"/>
                <a:gd name="T4" fmla="*/ 14 w 1129"/>
                <a:gd name="T5" fmla="*/ 5 h 1257"/>
                <a:gd name="T6" fmla="*/ 20 w 1129"/>
                <a:gd name="T7" fmla="*/ 6 h 1257"/>
                <a:gd name="T8" fmla="*/ 26 w 1129"/>
                <a:gd name="T9" fmla="*/ 7 h 1257"/>
                <a:gd name="T10" fmla="*/ 33 w 1129"/>
                <a:gd name="T11" fmla="*/ 8 h 1257"/>
                <a:gd name="T12" fmla="*/ 41 w 1129"/>
                <a:gd name="T13" fmla="*/ 8 h 1257"/>
                <a:gd name="T14" fmla="*/ 49 w 1129"/>
                <a:gd name="T15" fmla="*/ 7 h 1257"/>
                <a:gd name="T16" fmla="*/ 54 w 1129"/>
                <a:gd name="T17" fmla="*/ 6 h 1257"/>
                <a:gd name="T18" fmla="*/ 59 w 1129"/>
                <a:gd name="T19" fmla="*/ 4 h 1257"/>
                <a:gd name="T20" fmla="*/ 64 w 1129"/>
                <a:gd name="T21" fmla="*/ 2 h 1257"/>
                <a:gd name="T22" fmla="*/ 68 w 1129"/>
                <a:gd name="T23" fmla="*/ 0 h 1257"/>
                <a:gd name="T24" fmla="*/ 70 w 1129"/>
                <a:gd name="T25" fmla="*/ 2 h 1257"/>
                <a:gd name="T26" fmla="*/ 70 w 1129"/>
                <a:gd name="T27" fmla="*/ 6 h 1257"/>
                <a:gd name="T28" fmla="*/ 71 w 1129"/>
                <a:gd name="T29" fmla="*/ 12 h 1257"/>
                <a:gd name="T30" fmla="*/ 71 w 1129"/>
                <a:gd name="T31" fmla="*/ 16 h 1257"/>
                <a:gd name="T32" fmla="*/ 71 w 1129"/>
                <a:gd name="T33" fmla="*/ 22 h 1257"/>
                <a:gd name="T34" fmla="*/ 70 w 1129"/>
                <a:gd name="T35" fmla="*/ 28 h 1257"/>
                <a:gd name="T36" fmla="*/ 68 w 1129"/>
                <a:gd name="T37" fmla="*/ 35 h 1257"/>
                <a:gd name="T38" fmla="*/ 66 w 1129"/>
                <a:gd name="T39" fmla="*/ 41 h 1257"/>
                <a:gd name="T40" fmla="*/ 63 w 1129"/>
                <a:gd name="T41" fmla="*/ 47 h 1257"/>
                <a:gd name="T42" fmla="*/ 60 w 1129"/>
                <a:gd name="T43" fmla="*/ 53 h 1257"/>
                <a:gd name="T44" fmla="*/ 57 w 1129"/>
                <a:gd name="T45" fmla="*/ 58 h 1257"/>
                <a:gd name="T46" fmla="*/ 52 w 1129"/>
                <a:gd name="T47" fmla="*/ 64 h 1257"/>
                <a:gd name="T48" fmla="*/ 47 w 1129"/>
                <a:gd name="T49" fmla="*/ 69 h 1257"/>
                <a:gd name="T50" fmla="*/ 42 w 1129"/>
                <a:gd name="T51" fmla="*/ 74 h 1257"/>
                <a:gd name="T52" fmla="*/ 37 w 1129"/>
                <a:gd name="T53" fmla="*/ 77 h 1257"/>
                <a:gd name="T54" fmla="*/ 33 w 1129"/>
                <a:gd name="T55" fmla="*/ 77 h 1257"/>
                <a:gd name="T56" fmla="*/ 29 w 1129"/>
                <a:gd name="T57" fmla="*/ 74 h 1257"/>
                <a:gd name="T58" fmla="*/ 25 w 1129"/>
                <a:gd name="T59" fmla="*/ 70 h 1257"/>
                <a:gd name="T60" fmla="*/ 20 w 1129"/>
                <a:gd name="T61" fmla="*/ 66 h 1257"/>
                <a:gd name="T62" fmla="*/ 15 w 1129"/>
                <a:gd name="T63" fmla="*/ 60 h 1257"/>
                <a:gd name="T64" fmla="*/ 11 w 1129"/>
                <a:gd name="T65" fmla="*/ 54 h 1257"/>
                <a:gd name="T66" fmla="*/ 8 w 1129"/>
                <a:gd name="T67" fmla="*/ 49 h 1257"/>
                <a:gd name="T68" fmla="*/ 5 w 1129"/>
                <a:gd name="T69" fmla="*/ 42 h 1257"/>
                <a:gd name="T70" fmla="*/ 3 w 1129"/>
                <a:gd name="T71" fmla="*/ 36 h 1257"/>
                <a:gd name="T72" fmla="*/ 2 w 1129"/>
                <a:gd name="T73" fmla="*/ 29 h 1257"/>
                <a:gd name="T74" fmla="*/ 1 w 1129"/>
                <a:gd name="T75" fmla="*/ 22 h 1257"/>
                <a:gd name="T76" fmla="*/ 0 w 1129"/>
                <a:gd name="T77" fmla="*/ 15 h 1257"/>
                <a:gd name="T78" fmla="*/ 1 w 1129"/>
                <a:gd name="T79" fmla="*/ 8 h 1257"/>
                <a:gd name="T80" fmla="*/ 2 w 1129"/>
                <a:gd name="T81" fmla="*/ 2 h 12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9"/>
                <a:gd name="T124" fmla="*/ 0 h 1257"/>
                <a:gd name="T125" fmla="*/ 1129 w 1129"/>
                <a:gd name="T126" fmla="*/ 1257 h 12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9" h="1257">
                  <a:moveTo>
                    <a:pt x="26" y="2"/>
                  </a:moveTo>
                  <a:lnTo>
                    <a:pt x="57" y="23"/>
                  </a:lnTo>
                  <a:lnTo>
                    <a:pt x="91" y="38"/>
                  </a:lnTo>
                  <a:lnTo>
                    <a:pt x="122" y="50"/>
                  </a:lnTo>
                  <a:lnTo>
                    <a:pt x="171" y="69"/>
                  </a:lnTo>
                  <a:lnTo>
                    <a:pt x="212" y="81"/>
                  </a:lnTo>
                  <a:lnTo>
                    <a:pt x="257" y="95"/>
                  </a:lnTo>
                  <a:lnTo>
                    <a:pt x="305" y="105"/>
                  </a:lnTo>
                  <a:lnTo>
                    <a:pt x="354" y="118"/>
                  </a:lnTo>
                  <a:lnTo>
                    <a:pt x="406" y="126"/>
                  </a:lnTo>
                  <a:lnTo>
                    <a:pt x="466" y="133"/>
                  </a:lnTo>
                  <a:lnTo>
                    <a:pt x="525" y="138"/>
                  </a:lnTo>
                  <a:lnTo>
                    <a:pt x="578" y="138"/>
                  </a:lnTo>
                  <a:lnTo>
                    <a:pt x="644" y="138"/>
                  </a:lnTo>
                  <a:lnTo>
                    <a:pt x="716" y="126"/>
                  </a:lnTo>
                  <a:lnTo>
                    <a:pt x="772" y="119"/>
                  </a:lnTo>
                  <a:lnTo>
                    <a:pt x="811" y="111"/>
                  </a:lnTo>
                  <a:lnTo>
                    <a:pt x="861" y="99"/>
                  </a:lnTo>
                  <a:lnTo>
                    <a:pt x="901" y="87"/>
                  </a:lnTo>
                  <a:lnTo>
                    <a:pt x="939" y="73"/>
                  </a:lnTo>
                  <a:lnTo>
                    <a:pt x="986" y="54"/>
                  </a:lnTo>
                  <a:lnTo>
                    <a:pt x="1020" y="40"/>
                  </a:lnTo>
                  <a:lnTo>
                    <a:pt x="1053" y="24"/>
                  </a:lnTo>
                  <a:lnTo>
                    <a:pt x="1081" y="14"/>
                  </a:lnTo>
                  <a:lnTo>
                    <a:pt x="1101" y="0"/>
                  </a:lnTo>
                  <a:lnTo>
                    <a:pt x="1110" y="35"/>
                  </a:lnTo>
                  <a:lnTo>
                    <a:pt x="1115" y="69"/>
                  </a:lnTo>
                  <a:lnTo>
                    <a:pt x="1117" y="99"/>
                  </a:lnTo>
                  <a:lnTo>
                    <a:pt x="1124" y="154"/>
                  </a:lnTo>
                  <a:lnTo>
                    <a:pt x="1126" y="194"/>
                  </a:lnTo>
                  <a:lnTo>
                    <a:pt x="1129" y="232"/>
                  </a:lnTo>
                  <a:lnTo>
                    <a:pt x="1129" y="264"/>
                  </a:lnTo>
                  <a:lnTo>
                    <a:pt x="1124" y="318"/>
                  </a:lnTo>
                  <a:lnTo>
                    <a:pt x="1122" y="358"/>
                  </a:lnTo>
                  <a:lnTo>
                    <a:pt x="1117" y="404"/>
                  </a:lnTo>
                  <a:lnTo>
                    <a:pt x="1108" y="458"/>
                  </a:lnTo>
                  <a:lnTo>
                    <a:pt x="1101" y="503"/>
                  </a:lnTo>
                  <a:lnTo>
                    <a:pt x="1084" y="568"/>
                  </a:lnTo>
                  <a:lnTo>
                    <a:pt x="1069" y="620"/>
                  </a:lnTo>
                  <a:lnTo>
                    <a:pt x="1050" y="668"/>
                  </a:lnTo>
                  <a:lnTo>
                    <a:pt x="1032" y="712"/>
                  </a:lnTo>
                  <a:lnTo>
                    <a:pt x="1008" y="763"/>
                  </a:lnTo>
                  <a:lnTo>
                    <a:pt x="984" y="812"/>
                  </a:lnTo>
                  <a:lnTo>
                    <a:pt x="960" y="851"/>
                  </a:lnTo>
                  <a:lnTo>
                    <a:pt x="932" y="893"/>
                  </a:lnTo>
                  <a:lnTo>
                    <a:pt x="899" y="943"/>
                  </a:lnTo>
                  <a:lnTo>
                    <a:pt x="861" y="995"/>
                  </a:lnTo>
                  <a:lnTo>
                    <a:pt x="825" y="1034"/>
                  </a:lnTo>
                  <a:lnTo>
                    <a:pt x="785" y="1078"/>
                  </a:lnTo>
                  <a:lnTo>
                    <a:pt x="741" y="1117"/>
                  </a:lnTo>
                  <a:lnTo>
                    <a:pt x="694" y="1155"/>
                  </a:lnTo>
                  <a:lnTo>
                    <a:pt x="659" y="1185"/>
                  </a:lnTo>
                  <a:lnTo>
                    <a:pt x="627" y="1211"/>
                  </a:lnTo>
                  <a:lnTo>
                    <a:pt x="587" y="1235"/>
                  </a:lnTo>
                  <a:lnTo>
                    <a:pt x="556" y="1257"/>
                  </a:lnTo>
                  <a:lnTo>
                    <a:pt x="523" y="1236"/>
                  </a:lnTo>
                  <a:lnTo>
                    <a:pt x="494" y="1217"/>
                  </a:lnTo>
                  <a:lnTo>
                    <a:pt x="452" y="1186"/>
                  </a:lnTo>
                  <a:lnTo>
                    <a:pt x="419" y="1160"/>
                  </a:lnTo>
                  <a:lnTo>
                    <a:pt x="385" y="1131"/>
                  </a:lnTo>
                  <a:lnTo>
                    <a:pt x="354" y="1102"/>
                  </a:lnTo>
                  <a:lnTo>
                    <a:pt x="316" y="1066"/>
                  </a:lnTo>
                  <a:lnTo>
                    <a:pt x="281" y="1022"/>
                  </a:lnTo>
                  <a:lnTo>
                    <a:pt x="235" y="964"/>
                  </a:lnTo>
                  <a:lnTo>
                    <a:pt x="202" y="919"/>
                  </a:lnTo>
                  <a:lnTo>
                    <a:pt x="174" y="879"/>
                  </a:lnTo>
                  <a:lnTo>
                    <a:pt x="145" y="827"/>
                  </a:lnTo>
                  <a:lnTo>
                    <a:pt x="122" y="786"/>
                  </a:lnTo>
                  <a:lnTo>
                    <a:pt x="98" y="732"/>
                  </a:lnTo>
                  <a:lnTo>
                    <a:pt x="77" y="684"/>
                  </a:lnTo>
                  <a:lnTo>
                    <a:pt x="62" y="642"/>
                  </a:lnTo>
                  <a:lnTo>
                    <a:pt x="43" y="579"/>
                  </a:lnTo>
                  <a:lnTo>
                    <a:pt x="29" y="534"/>
                  </a:lnTo>
                  <a:lnTo>
                    <a:pt x="17" y="473"/>
                  </a:lnTo>
                  <a:lnTo>
                    <a:pt x="10" y="428"/>
                  </a:lnTo>
                  <a:lnTo>
                    <a:pt x="1" y="358"/>
                  </a:lnTo>
                  <a:lnTo>
                    <a:pt x="0" y="304"/>
                  </a:lnTo>
                  <a:lnTo>
                    <a:pt x="0" y="242"/>
                  </a:lnTo>
                  <a:lnTo>
                    <a:pt x="1" y="178"/>
                  </a:lnTo>
                  <a:lnTo>
                    <a:pt x="5" y="128"/>
                  </a:lnTo>
                  <a:lnTo>
                    <a:pt x="12" y="74"/>
                  </a:lnTo>
                  <a:lnTo>
                    <a:pt x="19" y="33"/>
                  </a:lnTo>
                  <a:lnTo>
                    <a:pt x="26" y="2"/>
                  </a:lnTo>
                  <a:close/>
                </a:path>
              </a:pathLst>
            </a:custGeom>
            <a:solidFill>
              <a:srgbClr val="DF1F3F"/>
            </a:solidFill>
            <a:ln w="11113">
              <a:solidFill>
                <a:srgbClr val="000000"/>
              </a:solidFill>
              <a:round/>
              <a:headEnd/>
              <a:tailEnd/>
            </a:ln>
          </p:spPr>
          <p:txBody>
            <a:bodyPr/>
            <a:lstStyle/>
            <a:p>
              <a:endParaRPr lang="zh-TW" altLang="en-US"/>
            </a:p>
          </p:txBody>
        </p:sp>
      </p:grpSp>
      <p:sp>
        <p:nvSpPr>
          <p:cNvPr id="1400847" name="Text Box 15"/>
          <p:cNvSpPr txBox="1">
            <a:spLocks noChangeArrowheads="1"/>
          </p:cNvSpPr>
          <p:nvPr/>
        </p:nvSpPr>
        <p:spPr bwMode="auto">
          <a:xfrm>
            <a:off x="3635375" y="1614488"/>
            <a:ext cx="1606550" cy="946150"/>
          </a:xfrm>
          <a:prstGeom prst="rect">
            <a:avLst/>
          </a:prstGeom>
          <a:noFill/>
          <a:ln w="9525">
            <a:noFill/>
            <a:miter lim="800000"/>
            <a:headEnd/>
            <a:tailEnd/>
          </a:ln>
        </p:spPr>
        <p:txBody>
          <a:bodyPr wrap="none">
            <a:spAutoFit/>
          </a:bodyPr>
          <a:lstStyle/>
          <a:p>
            <a:pPr algn="ctr"/>
            <a:r>
              <a:rPr lang="zh-TW" altLang="en-US" sz="2800" b="1">
                <a:solidFill>
                  <a:srgbClr val="660033"/>
                </a:solidFill>
                <a:latin typeface="標楷體" pitchFamily="65" charset="-120"/>
                <a:ea typeface="標楷體" pitchFamily="65" charset="-120"/>
              </a:rPr>
              <a:t>非正式</a:t>
            </a:r>
          </a:p>
          <a:p>
            <a:pPr algn="ctr"/>
            <a:r>
              <a:rPr lang="zh-TW" altLang="en-US" sz="2800" b="1">
                <a:solidFill>
                  <a:srgbClr val="660033"/>
                </a:solidFill>
                <a:latin typeface="標楷體" pitchFamily="65" charset="-120"/>
                <a:ea typeface="標楷體" pitchFamily="65" charset="-120"/>
              </a:rPr>
              <a:t>實務組織</a:t>
            </a:r>
          </a:p>
        </p:txBody>
      </p:sp>
      <p:sp>
        <p:nvSpPr>
          <p:cNvPr id="1400848" name="Text Box 16"/>
          <p:cNvSpPr txBox="1">
            <a:spLocks noChangeArrowheads="1"/>
          </p:cNvSpPr>
          <p:nvPr/>
        </p:nvSpPr>
        <p:spPr bwMode="auto">
          <a:xfrm>
            <a:off x="2082800" y="4454525"/>
            <a:ext cx="1606550" cy="519113"/>
          </a:xfrm>
          <a:prstGeom prst="rect">
            <a:avLst/>
          </a:prstGeom>
          <a:noFill/>
          <a:ln w="9525">
            <a:noFill/>
            <a:miter lim="800000"/>
            <a:headEnd/>
            <a:tailEnd/>
          </a:ln>
        </p:spPr>
        <p:txBody>
          <a:bodyPr wrap="none">
            <a:spAutoFit/>
          </a:bodyPr>
          <a:lstStyle/>
          <a:p>
            <a:pPr>
              <a:spcBef>
                <a:spcPct val="50000"/>
              </a:spcBef>
            </a:pPr>
            <a:r>
              <a:rPr lang="zh-TW" altLang="en-US" sz="2800" b="1">
                <a:solidFill>
                  <a:srgbClr val="0066CC"/>
                </a:solidFill>
                <a:latin typeface="標楷體" pitchFamily="65" charset="-120"/>
                <a:ea typeface="標楷體" pitchFamily="65" charset="-120"/>
              </a:rPr>
              <a:t>網路平台</a:t>
            </a:r>
          </a:p>
        </p:txBody>
      </p:sp>
      <p:sp>
        <p:nvSpPr>
          <p:cNvPr id="1400849" name="Text Box 17"/>
          <p:cNvSpPr txBox="1">
            <a:spLocks noChangeArrowheads="1"/>
          </p:cNvSpPr>
          <p:nvPr/>
        </p:nvSpPr>
        <p:spPr bwMode="auto">
          <a:xfrm>
            <a:off x="5292725" y="4508500"/>
            <a:ext cx="1606550" cy="519113"/>
          </a:xfrm>
          <a:prstGeom prst="rect">
            <a:avLst/>
          </a:prstGeom>
          <a:noFill/>
          <a:ln w="9525">
            <a:noFill/>
            <a:miter lim="800000"/>
            <a:headEnd/>
            <a:tailEnd/>
          </a:ln>
        </p:spPr>
        <p:txBody>
          <a:bodyPr wrap="none">
            <a:spAutoFit/>
          </a:bodyPr>
          <a:lstStyle/>
          <a:p>
            <a:pPr>
              <a:spcBef>
                <a:spcPct val="50000"/>
              </a:spcBef>
            </a:pPr>
            <a:r>
              <a:rPr lang="zh-TW" altLang="en-US" sz="2800" b="1">
                <a:solidFill>
                  <a:schemeClr val="accent2"/>
                </a:solidFill>
                <a:latin typeface="標楷體" pitchFamily="65" charset="-120"/>
                <a:ea typeface="標楷體" pitchFamily="65" charset="-120"/>
              </a:rPr>
              <a:t>組織學習</a:t>
            </a:r>
          </a:p>
        </p:txBody>
      </p:sp>
      <p:sp>
        <p:nvSpPr>
          <p:cNvPr id="1400850" name="Text Box 18"/>
          <p:cNvSpPr txBox="1">
            <a:spLocks noChangeArrowheads="1"/>
          </p:cNvSpPr>
          <p:nvPr/>
        </p:nvSpPr>
        <p:spPr bwMode="auto">
          <a:xfrm>
            <a:off x="3995738" y="3530600"/>
            <a:ext cx="895350" cy="903288"/>
          </a:xfrm>
          <a:prstGeom prst="rect">
            <a:avLst/>
          </a:prstGeom>
          <a:noFill/>
          <a:ln w="9525">
            <a:noFill/>
            <a:miter lim="800000"/>
            <a:headEnd/>
            <a:tailEnd/>
          </a:ln>
        </p:spPr>
        <p:txBody>
          <a:bodyPr wrap="none">
            <a:spAutoFit/>
          </a:bodyPr>
          <a:lstStyle/>
          <a:p>
            <a:pPr>
              <a:lnSpc>
                <a:spcPct val="70000"/>
              </a:lnSpc>
              <a:spcBef>
                <a:spcPct val="50000"/>
              </a:spcBef>
            </a:pPr>
            <a:r>
              <a:rPr lang="zh-TW" altLang="en-US" sz="2800" b="1">
                <a:solidFill>
                  <a:srgbClr val="FFFFFF"/>
                </a:solidFill>
                <a:latin typeface="標楷體" pitchFamily="65" charset="-120"/>
                <a:ea typeface="標楷體" pitchFamily="65" charset="-120"/>
              </a:rPr>
              <a:t>實務</a:t>
            </a:r>
          </a:p>
          <a:p>
            <a:pPr>
              <a:lnSpc>
                <a:spcPct val="70000"/>
              </a:lnSpc>
              <a:spcBef>
                <a:spcPct val="50000"/>
              </a:spcBef>
            </a:pPr>
            <a:r>
              <a:rPr lang="zh-TW" altLang="en-US" sz="2800" b="1">
                <a:solidFill>
                  <a:srgbClr val="FFFFFF"/>
                </a:solidFill>
                <a:latin typeface="標楷體" pitchFamily="65" charset="-120"/>
                <a:ea typeface="標楷體" pitchFamily="65" charset="-120"/>
              </a:rPr>
              <a:t>社群</a:t>
            </a:r>
          </a:p>
        </p:txBody>
      </p:sp>
      <p:sp>
        <p:nvSpPr>
          <p:cNvPr id="1400861" name="Text Box 29"/>
          <p:cNvSpPr txBox="1">
            <a:spLocks noChangeArrowheads="1"/>
          </p:cNvSpPr>
          <p:nvPr/>
        </p:nvSpPr>
        <p:spPr bwMode="auto">
          <a:xfrm>
            <a:off x="3132138" y="3141663"/>
            <a:ext cx="793750" cy="822325"/>
          </a:xfrm>
          <a:prstGeom prst="rect">
            <a:avLst/>
          </a:prstGeom>
          <a:noFill/>
          <a:ln w="9525">
            <a:noFill/>
            <a:miter lim="800000"/>
            <a:headEnd/>
            <a:tailEnd/>
          </a:ln>
        </p:spPr>
        <p:txBody>
          <a:bodyPr wrap="none">
            <a:spAutoFit/>
          </a:bodyPr>
          <a:lstStyle/>
          <a:p>
            <a:pPr algn="ctr"/>
            <a:r>
              <a:rPr lang="zh-TW" altLang="en-US" sz="2400" b="1">
                <a:latin typeface="Times New Roman" pitchFamily="18" charset="0"/>
                <a:ea typeface="標楷體" pitchFamily="65" charset="-120"/>
              </a:rPr>
              <a:t>虛擬</a:t>
            </a:r>
          </a:p>
          <a:p>
            <a:pPr algn="ctr"/>
            <a:r>
              <a:rPr lang="zh-TW" altLang="en-US" sz="2400" b="1">
                <a:latin typeface="Times New Roman" pitchFamily="18" charset="0"/>
                <a:ea typeface="標楷體" pitchFamily="65" charset="-120"/>
              </a:rPr>
              <a:t>社群</a:t>
            </a:r>
          </a:p>
        </p:txBody>
      </p:sp>
      <p:sp>
        <p:nvSpPr>
          <p:cNvPr id="1400862" name="Text Box 30"/>
          <p:cNvSpPr txBox="1">
            <a:spLocks noChangeArrowheads="1"/>
          </p:cNvSpPr>
          <p:nvPr/>
        </p:nvSpPr>
        <p:spPr bwMode="auto">
          <a:xfrm>
            <a:off x="4805363" y="3068638"/>
            <a:ext cx="1098550" cy="822325"/>
          </a:xfrm>
          <a:prstGeom prst="rect">
            <a:avLst/>
          </a:prstGeom>
          <a:noFill/>
          <a:ln w="9525">
            <a:noFill/>
            <a:miter lim="800000"/>
            <a:headEnd/>
            <a:tailEnd/>
          </a:ln>
        </p:spPr>
        <p:txBody>
          <a:bodyPr wrap="none">
            <a:spAutoFit/>
          </a:bodyPr>
          <a:lstStyle/>
          <a:p>
            <a:pPr algn="ctr"/>
            <a:r>
              <a:rPr lang="zh-TW" altLang="en-US" sz="2400" b="1">
                <a:latin typeface="Times New Roman" pitchFamily="18" charset="0"/>
                <a:ea typeface="標楷體" pitchFamily="65" charset="-120"/>
              </a:rPr>
              <a:t>學習型</a:t>
            </a:r>
          </a:p>
          <a:p>
            <a:pPr algn="ctr"/>
            <a:r>
              <a:rPr lang="zh-TW" altLang="en-US" sz="2400" b="1">
                <a:latin typeface="Times New Roman" pitchFamily="18" charset="0"/>
                <a:ea typeface="標楷體" pitchFamily="65" charset="-120"/>
              </a:rPr>
              <a:t>社群</a:t>
            </a:r>
          </a:p>
        </p:txBody>
      </p:sp>
      <p:sp>
        <p:nvSpPr>
          <p:cNvPr id="1400863" name="Text Box 31"/>
          <p:cNvSpPr txBox="1">
            <a:spLocks noChangeArrowheads="1"/>
          </p:cNvSpPr>
          <p:nvPr/>
        </p:nvSpPr>
        <p:spPr bwMode="auto">
          <a:xfrm>
            <a:off x="3708400" y="4724400"/>
            <a:ext cx="1403350" cy="822325"/>
          </a:xfrm>
          <a:prstGeom prst="rect">
            <a:avLst/>
          </a:prstGeom>
          <a:noFill/>
          <a:ln w="9525">
            <a:noFill/>
            <a:miter lim="800000"/>
            <a:headEnd/>
            <a:tailEnd/>
          </a:ln>
        </p:spPr>
        <p:txBody>
          <a:bodyPr wrap="none">
            <a:spAutoFit/>
          </a:bodyPr>
          <a:lstStyle/>
          <a:p>
            <a:pPr algn="ctr"/>
            <a:r>
              <a:rPr lang="zh-TW" altLang="en-US" sz="2400" b="1">
                <a:latin typeface="Times New Roman" pitchFamily="18" charset="0"/>
                <a:ea typeface="標楷體" pitchFamily="65" charset="-120"/>
              </a:rPr>
              <a:t>電子化</a:t>
            </a:r>
          </a:p>
          <a:p>
            <a:pPr algn="ctr"/>
            <a:r>
              <a:rPr lang="zh-TW" altLang="en-US" sz="2400" b="1">
                <a:latin typeface="Times New Roman" pitchFamily="18" charset="0"/>
                <a:ea typeface="標楷體" pitchFamily="65" charset="-120"/>
              </a:rPr>
              <a:t>組織學習</a:t>
            </a:r>
          </a:p>
        </p:txBody>
      </p:sp>
      <p:pic>
        <p:nvPicPr>
          <p:cNvPr id="216077" name="Picture 32" descr="j0254488"/>
          <p:cNvPicPr>
            <a:picLocks noGrp="1" noChangeAspect="1" noChangeArrowheads="1" noCrop="1"/>
          </p:cNvPicPr>
          <p:nvPr>
            <p:ph idx="1"/>
          </p:nvPr>
        </p:nvPicPr>
        <p:blipFill>
          <a:blip r:embed="rId2" cstate="print"/>
          <a:srcRect/>
          <a:stretch>
            <a:fillRect/>
          </a:stretch>
        </p:blipFill>
        <p:spPr>
          <a:xfrm>
            <a:off x="8027988" y="5229225"/>
            <a:ext cx="857250" cy="122872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00847"/>
                                        </p:tgtEl>
                                        <p:attrNameLst>
                                          <p:attrName>style.visibility</p:attrName>
                                        </p:attrNameLst>
                                      </p:cBhvr>
                                      <p:to>
                                        <p:strVal val="visible"/>
                                      </p:to>
                                    </p:set>
                                    <p:animEffect transition="in" filter="checkerboard(across)">
                                      <p:cBhvr>
                                        <p:cTn id="7" dur="500"/>
                                        <p:tgtEl>
                                          <p:spTgt spid="140084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00848"/>
                                        </p:tgtEl>
                                        <p:attrNameLst>
                                          <p:attrName>style.visibility</p:attrName>
                                        </p:attrNameLst>
                                      </p:cBhvr>
                                      <p:to>
                                        <p:strVal val="visible"/>
                                      </p:to>
                                    </p:set>
                                    <p:animEffect transition="in" filter="checkerboard(across)">
                                      <p:cBhvr>
                                        <p:cTn id="12" dur="500"/>
                                        <p:tgtEl>
                                          <p:spTgt spid="140084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00849"/>
                                        </p:tgtEl>
                                        <p:attrNameLst>
                                          <p:attrName>style.visibility</p:attrName>
                                        </p:attrNameLst>
                                      </p:cBhvr>
                                      <p:to>
                                        <p:strVal val="visible"/>
                                      </p:to>
                                    </p:set>
                                    <p:animEffect transition="in" filter="checkerboard(across)">
                                      <p:cBhvr>
                                        <p:cTn id="17" dur="500"/>
                                        <p:tgtEl>
                                          <p:spTgt spid="140084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00861"/>
                                        </p:tgtEl>
                                        <p:attrNameLst>
                                          <p:attrName>style.visibility</p:attrName>
                                        </p:attrNameLst>
                                      </p:cBhvr>
                                      <p:to>
                                        <p:strVal val="visible"/>
                                      </p:to>
                                    </p:set>
                                    <p:animEffect transition="in" filter="circle(in)">
                                      <p:cBhvr>
                                        <p:cTn id="22" dur="2000"/>
                                        <p:tgtEl>
                                          <p:spTgt spid="140086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00862"/>
                                        </p:tgtEl>
                                        <p:attrNameLst>
                                          <p:attrName>style.visibility</p:attrName>
                                        </p:attrNameLst>
                                      </p:cBhvr>
                                      <p:to>
                                        <p:strVal val="visible"/>
                                      </p:to>
                                    </p:set>
                                    <p:animEffect transition="in" filter="circle(in)">
                                      <p:cBhvr>
                                        <p:cTn id="27" dur="2000"/>
                                        <p:tgtEl>
                                          <p:spTgt spid="140086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400863"/>
                                        </p:tgtEl>
                                        <p:attrNameLst>
                                          <p:attrName>style.visibility</p:attrName>
                                        </p:attrNameLst>
                                      </p:cBhvr>
                                      <p:to>
                                        <p:strVal val="visible"/>
                                      </p:to>
                                    </p:set>
                                    <p:animEffect transition="in" filter="circle(in)">
                                      <p:cBhvr>
                                        <p:cTn id="32" dur="2000"/>
                                        <p:tgtEl>
                                          <p:spTgt spid="1400863"/>
                                        </p:tgtEl>
                                      </p:cBhvr>
                                    </p:animEffect>
                                  </p:childTnLst>
                                </p:cTn>
                              </p:par>
                            </p:childTnLst>
                          </p:cTn>
                        </p:par>
                      </p:childTnLst>
                    </p:cTn>
                  </p:par>
                  <p:par>
                    <p:cTn id="33" fill="hold">
                      <p:stCondLst>
                        <p:cond delay="indefinite"/>
                      </p:stCondLst>
                      <p:childTnLst>
                        <p:par>
                          <p:cTn id="34" fill="hold">
                            <p:stCondLst>
                              <p:cond delay="0"/>
                            </p:stCondLst>
                            <p:childTnLst>
                              <p:par>
                                <p:cTn id="35" presetID="35" presetClass="entr" presetSubtype="0" fill="hold" grpId="0" nodeType="clickEffect">
                                  <p:stCondLst>
                                    <p:cond delay="0"/>
                                  </p:stCondLst>
                                  <p:childTnLst>
                                    <p:set>
                                      <p:cBhvr>
                                        <p:cTn id="36" dur="1" fill="hold">
                                          <p:stCondLst>
                                            <p:cond delay="0"/>
                                          </p:stCondLst>
                                        </p:cTn>
                                        <p:tgtEl>
                                          <p:spTgt spid="1400850"/>
                                        </p:tgtEl>
                                        <p:attrNameLst>
                                          <p:attrName>style.visibility</p:attrName>
                                        </p:attrNameLst>
                                      </p:cBhvr>
                                      <p:to>
                                        <p:strVal val="visible"/>
                                      </p:to>
                                    </p:set>
                                    <p:animEffect transition="in" filter="fade">
                                      <p:cBhvr>
                                        <p:cTn id="37" dur="2000"/>
                                        <p:tgtEl>
                                          <p:spTgt spid="1400850"/>
                                        </p:tgtEl>
                                      </p:cBhvr>
                                    </p:animEffect>
                                    <p:anim calcmode="lin" valueType="num">
                                      <p:cBhvr>
                                        <p:cTn id="38" dur="2000" fill="hold"/>
                                        <p:tgtEl>
                                          <p:spTgt spid="1400850"/>
                                        </p:tgtEl>
                                        <p:attrNameLst>
                                          <p:attrName>style.rotation</p:attrName>
                                        </p:attrNameLst>
                                      </p:cBhvr>
                                      <p:tavLst>
                                        <p:tav tm="0">
                                          <p:val>
                                            <p:fltVal val="720"/>
                                          </p:val>
                                        </p:tav>
                                        <p:tav tm="100000">
                                          <p:val>
                                            <p:fltVal val="0"/>
                                          </p:val>
                                        </p:tav>
                                      </p:tavLst>
                                    </p:anim>
                                    <p:anim calcmode="lin" valueType="num">
                                      <p:cBhvr>
                                        <p:cTn id="39" dur="2000" fill="hold"/>
                                        <p:tgtEl>
                                          <p:spTgt spid="1400850"/>
                                        </p:tgtEl>
                                        <p:attrNameLst>
                                          <p:attrName>ppt_h</p:attrName>
                                        </p:attrNameLst>
                                      </p:cBhvr>
                                      <p:tavLst>
                                        <p:tav tm="0">
                                          <p:val>
                                            <p:fltVal val="0"/>
                                          </p:val>
                                        </p:tav>
                                        <p:tav tm="100000">
                                          <p:val>
                                            <p:strVal val="#ppt_h"/>
                                          </p:val>
                                        </p:tav>
                                      </p:tavLst>
                                    </p:anim>
                                    <p:anim calcmode="lin" valueType="num">
                                      <p:cBhvr>
                                        <p:cTn id="40" dur="2000" fill="hold"/>
                                        <p:tgtEl>
                                          <p:spTgt spid="140085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0847" grpId="0"/>
      <p:bldP spid="1400848" grpId="0"/>
      <p:bldP spid="1400849" grpId="0"/>
      <p:bldP spid="1400850" grpId="0"/>
      <p:bldP spid="1400861" grpId="0"/>
      <p:bldP spid="1400862" grpId="0"/>
      <p:bldP spid="140086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投影片編號版面配置區 5"/>
          <p:cNvSpPr>
            <a:spLocks noGrp="1"/>
          </p:cNvSpPr>
          <p:nvPr>
            <p:ph type="sldNum" sz="quarter" idx="12"/>
          </p:nvPr>
        </p:nvSpPr>
        <p:spPr/>
        <p:txBody>
          <a:bodyPr/>
          <a:lstStyle/>
          <a:p>
            <a:pPr>
              <a:defRPr/>
            </a:pPr>
            <a:fld id="{C5C6BDF6-5D6C-4298-AA67-A6B7D23E6003}" type="slidenum">
              <a:rPr lang="en-US" altLang="zh-TW"/>
              <a:pPr>
                <a:defRPr/>
              </a:pPr>
              <a:t>26</a:t>
            </a:fld>
            <a:endParaRPr lang="en-US" altLang="zh-TW"/>
          </a:p>
        </p:txBody>
      </p:sp>
      <p:sp>
        <p:nvSpPr>
          <p:cNvPr id="217091" name="Rectangle 2"/>
          <p:cNvSpPr>
            <a:spLocks noGrp="1" noChangeArrowheads="1"/>
          </p:cNvSpPr>
          <p:nvPr>
            <p:ph type="title"/>
          </p:nvPr>
        </p:nvSpPr>
        <p:spPr/>
        <p:txBody>
          <a:bodyPr/>
          <a:lstStyle/>
          <a:p>
            <a:pPr eaLnBrk="1" hangingPunct="1"/>
            <a:r>
              <a:rPr lang="zh-TW" altLang="en-US" smtClean="0">
                <a:solidFill>
                  <a:srgbClr val="FFFF99"/>
                </a:solidFill>
                <a:effectLst/>
              </a:rPr>
              <a:t>社群管理流程</a:t>
            </a:r>
          </a:p>
        </p:txBody>
      </p:sp>
      <p:sp>
        <p:nvSpPr>
          <p:cNvPr id="217092" name="AutoShape 4"/>
          <p:cNvSpPr>
            <a:spLocks noChangeAspect="1" noChangeArrowheads="1"/>
          </p:cNvSpPr>
          <p:nvPr/>
        </p:nvSpPr>
        <p:spPr bwMode="auto">
          <a:xfrm>
            <a:off x="1619250" y="1412875"/>
            <a:ext cx="5545138" cy="4248150"/>
          </a:xfrm>
          <a:prstGeom prst="rect">
            <a:avLst/>
          </a:prstGeom>
          <a:noFill/>
          <a:ln w="9525">
            <a:noFill/>
            <a:miter lim="800000"/>
            <a:headEnd/>
            <a:tailEnd/>
          </a:ln>
        </p:spPr>
        <p:txBody>
          <a:bodyPr/>
          <a:lstStyle/>
          <a:p>
            <a:endParaRPr lang="zh-TW" altLang="en-US"/>
          </a:p>
        </p:txBody>
      </p:sp>
      <p:sp>
        <p:nvSpPr>
          <p:cNvPr id="1636357" name="Rectangle 5"/>
          <p:cNvSpPr>
            <a:spLocks noChangeArrowheads="1"/>
          </p:cNvSpPr>
          <p:nvPr/>
        </p:nvSpPr>
        <p:spPr bwMode="auto">
          <a:xfrm>
            <a:off x="2435225" y="1549400"/>
            <a:ext cx="2855913" cy="412750"/>
          </a:xfrm>
          <a:prstGeom prst="rect">
            <a:avLst/>
          </a:prstGeom>
          <a:solidFill>
            <a:srgbClr val="FFFF99"/>
          </a:solidFill>
          <a:ln w="19050">
            <a:solidFill>
              <a:srgbClr val="000000"/>
            </a:solidFill>
            <a:miter lim="800000"/>
            <a:headEnd/>
            <a:tailEnd/>
          </a:ln>
          <a:effectLst>
            <a:outerShdw dist="107763" dir="2700000" algn="ctr" rotWithShape="0">
              <a:srgbClr val="808080">
                <a:alpha val="50000"/>
              </a:srgbClr>
            </a:outerShdw>
          </a:effectLst>
        </p:spPr>
        <p:txBody>
          <a:bodyPr/>
          <a:lstStyle/>
          <a:p>
            <a:pPr algn="ctr">
              <a:spcAft>
                <a:spcPts val="900"/>
              </a:spcAft>
              <a:defRPr/>
            </a:pPr>
            <a:r>
              <a:rPr lang="zh-TW" altLang="en-US" b="1">
                <a:solidFill>
                  <a:srgbClr val="000000"/>
                </a:solidFill>
                <a:latin typeface="標楷體" pitchFamily="65" charset="-120"/>
                <a:ea typeface="標楷體" pitchFamily="65" charset="-120"/>
              </a:rPr>
              <a:t>規劃社群運作活動</a:t>
            </a:r>
            <a:endParaRPr lang="zh-TW" altLang="en-US">
              <a:latin typeface="Arial" pitchFamily="34" charset="0"/>
              <a:ea typeface="標楷體" pitchFamily="65" charset="-120"/>
            </a:endParaRPr>
          </a:p>
        </p:txBody>
      </p:sp>
      <p:sp>
        <p:nvSpPr>
          <p:cNvPr id="1636358" name="Rectangle 6"/>
          <p:cNvSpPr>
            <a:spLocks noChangeArrowheads="1"/>
          </p:cNvSpPr>
          <p:nvPr/>
        </p:nvSpPr>
        <p:spPr bwMode="auto">
          <a:xfrm>
            <a:off x="2435225" y="2371725"/>
            <a:ext cx="2855913" cy="412750"/>
          </a:xfrm>
          <a:prstGeom prst="rect">
            <a:avLst/>
          </a:prstGeom>
          <a:solidFill>
            <a:srgbClr val="FFFF99"/>
          </a:solidFill>
          <a:ln w="19050">
            <a:solidFill>
              <a:srgbClr val="000000"/>
            </a:solidFill>
            <a:miter lim="800000"/>
            <a:headEnd/>
            <a:tailEnd/>
          </a:ln>
          <a:effectLst>
            <a:outerShdw dist="107763" dir="2700000" algn="ctr" rotWithShape="0">
              <a:srgbClr val="808080">
                <a:alpha val="50000"/>
              </a:srgbClr>
            </a:outerShdw>
          </a:effectLst>
        </p:spPr>
        <p:txBody>
          <a:bodyPr/>
          <a:lstStyle/>
          <a:p>
            <a:pPr algn="ctr">
              <a:spcAft>
                <a:spcPts val="900"/>
              </a:spcAft>
              <a:defRPr/>
            </a:pPr>
            <a:r>
              <a:rPr lang="zh-TW" altLang="en-US" b="1">
                <a:solidFill>
                  <a:srgbClr val="000000"/>
                </a:solidFill>
                <a:latin typeface="標楷體" pitchFamily="65" charset="-120"/>
                <a:ea typeface="標楷體" pitchFamily="65" charset="-120"/>
              </a:rPr>
              <a:t>運作成效評估與觀察</a:t>
            </a:r>
            <a:endParaRPr lang="zh-TW" altLang="en-US">
              <a:latin typeface="Arial" pitchFamily="34" charset="0"/>
              <a:ea typeface="標楷體" pitchFamily="65" charset="-120"/>
            </a:endParaRPr>
          </a:p>
        </p:txBody>
      </p:sp>
      <p:sp>
        <p:nvSpPr>
          <p:cNvPr id="1636359" name="Rectangle 7"/>
          <p:cNvSpPr>
            <a:spLocks noChangeArrowheads="1"/>
          </p:cNvSpPr>
          <p:nvPr/>
        </p:nvSpPr>
        <p:spPr bwMode="auto">
          <a:xfrm>
            <a:off x="2435225" y="3194050"/>
            <a:ext cx="2855913" cy="409575"/>
          </a:xfrm>
          <a:prstGeom prst="rect">
            <a:avLst/>
          </a:prstGeom>
          <a:solidFill>
            <a:srgbClr val="FFFF99"/>
          </a:solidFill>
          <a:ln w="19050">
            <a:solidFill>
              <a:srgbClr val="000000"/>
            </a:solidFill>
            <a:miter lim="800000"/>
            <a:headEnd/>
            <a:tailEnd/>
          </a:ln>
          <a:effectLst>
            <a:outerShdw dist="107763" dir="2700000" algn="ctr" rotWithShape="0">
              <a:srgbClr val="808080">
                <a:alpha val="50000"/>
              </a:srgbClr>
            </a:outerShdw>
          </a:effectLst>
        </p:spPr>
        <p:txBody>
          <a:bodyPr/>
          <a:lstStyle/>
          <a:p>
            <a:pPr algn="ctr">
              <a:spcAft>
                <a:spcPts val="900"/>
              </a:spcAft>
              <a:defRPr/>
            </a:pPr>
            <a:r>
              <a:rPr lang="zh-TW" altLang="en-US" b="1">
                <a:solidFill>
                  <a:srgbClr val="000000"/>
                </a:solidFill>
                <a:latin typeface="標楷體" pitchFamily="65" charset="-120"/>
                <a:ea typeface="標楷體" pitchFamily="65" charset="-120"/>
              </a:rPr>
              <a:t>界定社群運作問題</a:t>
            </a:r>
            <a:endParaRPr lang="zh-TW" altLang="en-US">
              <a:latin typeface="Arial" pitchFamily="34" charset="0"/>
              <a:ea typeface="標楷體" pitchFamily="65" charset="-120"/>
            </a:endParaRPr>
          </a:p>
        </p:txBody>
      </p:sp>
      <p:sp>
        <p:nvSpPr>
          <p:cNvPr id="1636360" name="Rectangle 8"/>
          <p:cNvSpPr>
            <a:spLocks noChangeArrowheads="1"/>
          </p:cNvSpPr>
          <p:nvPr/>
        </p:nvSpPr>
        <p:spPr bwMode="auto">
          <a:xfrm>
            <a:off x="2435225" y="4016375"/>
            <a:ext cx="2855913" cy="409575"/>
          </a:xfrm>
          <a:prstGeom prst="rect">
            <a:avLst/>
          </a:prstGeom>
          <a:solidFill>
            <a:srgbClr val="FFFF99"/>
          </a:solidFill>
          <a:ln w="19050">
            <a:solidFill>
              <a:srgbClr val="000000"/>
            </a:solidFill>
            <a:miter lim="800000"/>
            <a:headEnd/>
            <a:tailEnd/>
          </a:ln>
          <a:effectLst>
            <a:outerShdw dist="107763" dir="2700000" algn="ctr" rotWithShape="0">
              <a:srgbClr val="808080">
                <a:alpha val="50000"/>
              </a:srgbClr>
            </a:outerShdw>
          </a:effectLst>
        </p:spPr>
        <p:txBody>
          <a:bodyPr/>
          <a:lstStyle/>
          <a:p>
            <a:pPr algn="ctr">
              <a:spcAft>
                <a:spcPts val="900"/>
              </a:spcAft>
              <a:defRPr/>
            </a:pPr>
            <a:r>
              <a:rPr lang="zh-TW" altLang="en-US" b="1">
                <a:solidFill>
                  <a:srgbClr val="000000"/>
                </a:solidFill>
                <a:latin typeface="標楷體" pitchFamily="65" charset="-120"/>
                <a:ea typeface="標楷體" pitchFamily="65" charset="-120"/>
              </a:rPr>
              <a:t>制定因應對策</a:t>
            </a:r>
            <a:endParaRPr lang="zh-TW" altLang="en-US">
              <a:latin typeface="Arial" pitchFamily="34" charset="0"/>
              <a:ea typeface="標楷體" pitchFamily="65" charset="-120"/>
            </a:endParaRPr>
          </a:p>
        </p:txBody>
      </p:sp>
      <p:sp>
        <p:nvSpPr>
          <p:cNvPr id="1636361" name="Rectangle 9"/>
          <p:cNvSpPr>
            <a:spLocks noChangeArrowheads="1"/>
          </p:cNvSpPr>
          <p:nvPr/>
        </p:nvSpPr>
        <p:spPr bwMode="auto">
          <a:xfrm>
            <a:off x="2435225" y="4837113"/>
            <a:ext cx="2855913" cy="411162"/>
          </a:xfrm>
          <a:prstGeom prst="rect">
            <a:avLst/>
          </a:prstGeom>
          <a:solidFill>
            <a:srgbClr val="FFFF99"/>
          </a:solidFill>
          <a:ln w="19050">
            <a:solidFill>
              <a:srgbClr val="000000"/>
            </a:solidFill>
            <a:miter lim="800000"/>
            <a:headEnd/>
            <a:tailEnd/>
          </a:ln>
          <a:effectLst>
            <a:outerShdw dist="107763" dir="2700000" algn="ctr" rotWithShape="0">
              <a:srgbClr val="808080">
                <a:alpha val="50000"/>
              </a:srgbClr>
            </a:outerShdw>
          </a:effectLst>
        </p:spPr>
        <p:txBody>
          <a:bodyPr/>
          <a:lstStyle/>
          <a:p>
            <a:pPr algn="ctr">
              <a:spcAft>
                <a:spcPts val="900"/>
              </a:spcAft>
              <a:defRPr/>
            </a:pPr>
            <a:r>
              <a:rPr lang="zh-TW" altLang="en-US" b="1">
                <a:solidFill>
                  <a:srgbClr val="000000"/>
                </a:solidFill>
                <a:latin typeface="標楷體" pitchFamily="65" charset="-120"/>
                <a:ea typeface="標楷體" pitchFamily="65" charset="-120"/>
              </a:rPr>
              <a:t>對策執行</a:t>
            </a:r>
            <a:endParaRPr lang="zh-TW" altLang="en-US">
              <a:latin typeface="Arial" pitchFamily="34" charset="0"/>
              <a:ea typeface="標楷體" pitchFamily="65" charset="-120"/>
            </a:endParaRPr>
          </a:p>
        </p:txBody>
      </p:sp>
      <p:sp>
        <p:nvSpPr>
          <p:cNvPr id="217098" name="Line 10"/>
          <p:cNvSpPr>
            <a:spLocks noChangeShapeType="1"/>
          </p:cNvSpPr>
          <p:nvPr/>
        </p:nvSpPr>
        <p:spPr bwMode="auto">
          <a:xfrm>
            <a:off x="3759200" y="1962150"/>
            <a:ext cx="0" cy="407988"/>
          </a:xfrm>
          <a:prstGeom prst="line">
            <a:avLst/>
          </a:prstGeom>
          <a:noFill/>
          <a:ln w="38100">
            <a:solidFill>
              <a:schemeClr val="hlink"/>
            </a:solidFill>
            <a:round/>
            <a:headEnd/>
            <a:tailEnd type="triangle" w="med" len="med"/>
          </a:ln>
        </p:spPr>
        <p:txBody>
          <a:bodyPr/>
          <a:lstStyle/>
          <a:p>
            <a:endParaRPr lang="zh-TW" altLang="en-US"/>
          </a:p>
        </p:txBody>
      </p:sp>
      <p:sp>
        <p:nvSpPr>
          <p:cNvPr id="217099" name="Line 11"/>
          <p:cNvSpPr>
            <a:spLocks noChangeShapeType="1"/>
          </p:cNvSpPr>
          <p:nvPr/>
        </p:nvSpPr>
        <p:spPr bwMode="auto">
          <a:xfrm>
            <a:off x="3759200" y="2784475"/>
            <a:ext cx="0" cy="407988"/>
          </a:xfrm>
          <a:prstGeom prst="line">
            <a:avLst/>
          </a:prstGeom>
          <a:noFill/>
          <a:ln w="38100">
            <a:solidFill>
              <a:schemeClr val="hlink"/>
            </a:solidFill>
            <a:round/>
            <a:headEnd/>
            <a:tailEnd type="triangle" w="med" len="med"/>
          </a:ln>
        </p:spPr>
        <p:txBody>
          <a:bodyPr/>
          <a:lstStyle/>
          <a:p>
            <a:endParaRPr lang="zh-TW" altLang="en-US"/>
          </a:p>
        </p:txBody>
      </p:sp>
      <p:sp>
        <p:nvSpPr>
          <p:cNvPr id="217100" name="Line 12"/>
          <p:cNvSpPr>
            <a:spLocks noChangeShapeType="1"/>
          </p:cNvSpPr>
          <p:nvPr/>
        </p:nvSpPr>
        <p:spPr bwMode="auto">
          <a:xfrm>
            <a:off x="3759200" y="4425950"/>
            <a:ext cx="0" cy="407988"/>
          </a:xfrm>
          <a:prstGeom prst="line">
            <a:avLst/>
          </a:prstGeom>
          <a:noFill/>
          <a:ln w="38100">
            <a:solidFill>
              <a:schemeClr val="hlink"/>
            </a:solidFill>
            <a:round/>
            <a:headEnd/>
            <a:tailEnd type="triangle" w="med" len="med"/>
          </a:ln>
        </p:spPr>
        <p:txBody>
          <a:bodyPr/>
          <a:lstStyle/>
          <a:p>
            <a:endParaRPr lang="zh-TW" altLang="en-US"/>
          </a:p>
        </p:txBody>
      </p:sp>
      <p:sp>
        <p:nvSpPr>
          <p:cNvPr id="217101" name="Line 13"/>
          <p:cNvSpPr>
            <a:spLocks noChangeShapeType="1"/>
          </p:cNvSpPr>
          <p:nvPr/>
        </p:nvSpPr>
        <p:spPr bwMode="auto">
          <a:xfrm>
            <a:off x="3759200" y="3603625"/>
            <a:ext cx="0" cy="411163"/>
          </a:xfrm>
          <a:prstGeom prst="line">
            <a:avLst/>
          </a:prstGeom>
          <a:noFill/>
          <a:ln w="38100">
            <a:solidFill>
              <a:schemeClr val="hlink"/>
            </a:solidFill>
            <a:round/>
            <a:headEnd/>
            <a:tailEnd type="triangle" w="med" len="med"/>
          </a:ln>
        </p:spPr>
        <p:txBody>
          <a:bodyPr/>
          <a:lstStyle/>
          <a:p>
            <a:endParaRPr lang="zh-TW" altLang="en-US"/>
          </a:p>
        </p:txBody>
      </p:sp>
      <p:sp>
        <p:nvSpPr>
          <p:cNvPr id="217102" name="Line 14"/>
          <p:cNvSpPr>
            <a:spLocks noChangeShapeType="1"/>
          </p:cNvSpPr>
          <p:nvPr/>
        </p:nvSpPr>
        <p:spPr bwMode="auto">
          <a:xfrm>
            <a:off x="3759200" y="5248275"/>
            <a:ext cx="0" cy="409575"/>
          </a:xfrm>
          <a:prstGeom prst="line">
            <a:avLst/>
          </a:prstGeom>
          <a:noFill/>
          <a:ln w="38100">
            <a:solidFill>
              <a:schemeClr val="hlink"/>
            </a:solidFill>
            <a:round/>
            <a:headEnd/>
            <a:tailEnd/>
          </a:ln>
        </p:spPr>
        <p:txBody>
          <a:bodyPr/>
          <a:lstStyle/>
          <a:p>
            <a:endParaRPr lang="zh-TW" altLang="en-US"/>
          </a:p>
        </p:txBody>
      </p:sp>
      <p:sp>
        <p:nvSpPr>
          <p:cNvPr id="217103" name="Line 15"/>
          <p:cNvSpPr>
            <a:spLocks noChangeShapeType="1"/>
          </p:cNvSpPr>
          <p:nvPr/>
        </p:nvSpPr>
        <p:spPr bwMode="auto">
          <a:xfrm>
            <a:off x="3759200" y="5659438"/>
            <a:ext cx="3046413" cy="1587"/>
          </a:xfrm>
          <a:prstGeom prst="line">
            <a:avLst/>
          </a:prstGeom>
          <a:noFill/>
          <a:ln w="38100">
            <a:solidFill>
              <a:schemeClr val="hlink"/>
            </a:solidFill>
            <a:round/>
            <a:headEnd/>
            <a:tailEnd/>
          </a:ln>
        </p:spPr>
        <p:txBody>
          <a:bodyPr/>
          <a:lstStyle/>
          <a:p>
            <a:endParaRPr lang="zh-TW" altLang="en-US"/>
          </a:p>
        </p:txBody>
      </p:sp>
      <p:sp>
        <p:nvSpPr>
          <p:cNvPr id="217104" name="Line 16"/>
          <p:cNvSpPr>
            <a:spLocks noChangeShapeType="1"/>
          </p:cNvSpPr>
          <p:nvPr/>
        </p:nvSpPr>
        <p:spPr bwMode="auto">
          <a:xfrm flipV="1">
            <a:off x="6786563" y="1709738"/>
            <a:ext cx="7937" cy="3949700"/>
          </a:xfrm>
          <a:prstGeom prst="line">
            <a:avLst/>
          </a:prstGeom>
          <a:noFill/>
          <a:ln w="38100">
            <a:solidFill>
              <a:schemeClr val="hlink"/>
            </a:solidFill>
            <a:round/>
            <a:headEnd/>
            <a:tailEnd/>
          </a:ln>
        </p:spPr>
        <p:txBody>
          <a:bodyPr/>
          <a:lstStyle/>
          <a:p>
            <a:endParaRPr lang="zh-TW" altLang="en-US"/>
          </a:p>
        </p:txBody>
      </p:sp>
      <p:sp>
        <p:nvSpPr>
          <p:cNvPr id="217105" name="Line 17"/>
          <p:cNvSpPr>
            <a:spLocks noChangeShapeType="1"/>
          </p:cNvSpPr>
          <p:nvPr/>
        </p:nvSpPr>
        <p:spPr bwMode="auto">
          <a:xfrm flipH="1">
            <a:off x="5280025" y="1709738"/>
            <a:ext cx="1514475" cy="0"/>
          </a:xfrm>
          <a:prstGeom prst="line">
            <a:avLst/>
          </a:prstGeom>
          <a:noFill/>
          <a:ln w="38100">
            <a:solidFill>
              <a:schemeClr val="hlink"/>
            </a:solidFill>
            <a:round/>
            <a:headEnd/>
            <a:tailEnd type="triangle" w="med" len="med"/>
          </a:ln>
        </p:spPr>
        <p:txBody>
          <a:bodyPr/>
          <a:lstStyle/>
          <a:p>
            <a:endParaRPr lang="zh-TW" altLang="en-US"/>
          </a:p>
        </p:txBody>
      </p:sp>
      <p:sp>
        <p:nvSpPr>
          <p:cNvPr id="217106" name="Line 18"/>
          <p:cNvSpPr>
            <a:spLocks noChangeShapeType="1"/>
          </p:cNvSpPr>
          <p:nvPr/>
        </p:nvSpPr>
        <p:spPr bwMode="auto">
          <a:xfrm flipH="1">
            <a:off x="5272088" y="2509838"/>
            <a:ext cx="1524000" cy="0"/>
          </a:xfrm>
          <a:prstGeom prst="line">
            <a:avLst/>
          </a:prstGeom>
          <a:noFill/>
          <a:ln w="38100">
            <a:solidFill>
              <a:schemeClr val="hlink"/>
            </a:solidFill>
            <a:round/>
            <a:headEnd/>
            <a:tailEnd type="triangle" w="med" len="med"/>
          </a:ln>
        </p:spPr>
        <p:txBody>
          <a:bodyPr/>
          <a:lstStyle/>
          <a:p>
            <a:endParaRPr lang="zh-TW" altLang="en-US"/>
          </a:p>
        </p:txBody>
      </p:sp>
      <p:sp>
        <p:nvSpPr>
          <p:cNvPr id="217107" name="Line 19"/>
          <p:cNvSpPr>
            <a:spLocks noChangeShapeType="1"/>
          </p:cNvSpPr>
          <p:nvPr/>
        </p:nvSpPr>
        <p:spPr bwMode="auto">
          <a:xfrm flipH="1">
            <a:off x="5272088" y="3330575"/>
            <a:ext cx="1524000" cy="0"/>
          </a:xfrm>
          <a:prstGeom prst="line">
            <a:avLst/>
          </a:prstGeom>
          <a:noFill/>
          <a:ln w="38100">
            <a:solidFill>
              <a:schemeClr val="hlink"/>
            </a:solidFill>
            <a:round/>
            <a:headEnd/>
            <a:tailEnd type="triangle" w="med" len="med"/>
          </a:ln>
        </p:spPr>
        <p:txBody>
          <a:bodyPr/>
          <a:lstStyle/>
          <a:p>
            <a:endParaRPr lang="zh-TW" altLang="en-US"/>
          </a:p>
        </p:txBody>
      </p:sp>
      <p:sp>
        <p:nvSpPr>
          <p:cNvPr id="217108" name="Line 20"/>
          <p:cNvSpPr>
            <a:spLocks noChangeShapeType="1"/>
          </p:cNvSpPr>
          <p:nvPr/>
        </p:nvSpPr>
        <p:spPr bwMode="auto">
          <a:xfrm flipH="1">
            <a:off x="5272088" y="4152900"/>
            <a:ext cx="1524000" cy="1588"/>
          </a:xfrm>
          <a:prstGeom prst="line">
            <a:avLst/>
          </a:prstGeom>
          <a:noFill/>
          <a:ln w="38100">
            <a:solidFill>
              <a:schemeClr val="hlink"/>
            </a:solidFill>
            <a:round/>
            <a:headEnd/>
            <a:tailEnd type="triangle" w="med" len="med"/>
          </a:ln>
        </p:spPr>
        <p:txBody>
          <a:bodyPr/>
          <a:lstStyle/>
          <a:p>
            <a:endParaRPr lang="zh-TW" altLang="en-US"/>
          </a:p>
        </p:txBody>
      </p:sp>
      <p:sp>
        <p:nvSpPr>
          <p:cNvPr id="217109" name="Rectangle 21"/>
          <p:cNvSpPr>
            <a:spLocks noChangeArrowheads="1"/>
          </p:cNvSpPr>
          <p:nvPr/>
        </p:nvSpPr>
        <p:spPr bwMode="auto">
          <a:xfrm>
            <a:off x="5556250" y="1751013"/>
            <a:ext cx="1039813" cy="409575"/>
          </a:xfrm>
          <a:prstGeom prst="rect">
            <a:avLst/>
          </a:prstGeom>
          <a:noFill/>
          <a:ln w="9525">
            <a:noFill/>
            <a:miter lim="800000"/>
            <a:headEnd/>
            <a:tailEnd/>
          </a:ln>
        </p:spPr>
        <p:txBody>
          <a:bodyPr lIns="0" tIns="0" rIns="0" bIns="0"/>
          <a:lstStyle/>
          <a:p>
            <a:pPr>
              <a:spcAft>
                <a:spcPts val="900"/>
              </a:spcAft>
            </a:pPr>
            <a:r>
              <a:rPr lang="zh-TW" altLang="en-US" b="1">
                <a:solidFill>
                  <a:srgbClr val="FFFF99"/>
                </a:solidFill>
                <a:latin typeface="標楷體" pitchFamily="65" charset="-120"/>
                <a:ea typeface="標楷體" pitchFamily="65" charset="-120"/>
              </a:rPr>
              <a:t>調整規劃</a:t>
            </a:r>
            <a:endParaRPr lang="zh-TW" altLang="en-US" b="1">
              <a:solidFill>
                <a:srgbClr val="FFFF99"/>
              </a:solidFill>
              <a:ea typeface="標楷體" pitchFamily="65" charset="-120"/>
            </a:endParaRPr>
          </a:p>
        </p:txBody>
      </p:sp>
      <p:sp>
        <p:nvSpPr>
          <p:cNvPr id="217110" name="Rectangle 22"/>
          <p:cNvSpPr>
            <a:spLocks noChangeArrowheads="1"/>
          </p:cNvSpPr>
          <p:nvPr/>
        </p:nvSpPr>
        <p:spPr bwMode="auto">
          <a:xfrm>
            <a:off x="5556250" y="2544763"/>
            <a:ext cx="1003300" cy="409575"/>
          </a:xfrm>
          <a:prstGeom prst="rect">
            <a:avLst/>
          </a:prstGeom>
          <a:noFill/>
          <a:ln w="9525">
            <a:noFill/>
            <a:miter lim="800000"/>
            <a:headEnd/>
            <a:tailEnd/>
          </a:ln>
        </p:spPr>
        <p:txBody>
          <a:bodyPr lIns="0" tIns="0" rIns="0" bIns="0"/>
          <a:lstStyle/>
          <a:p>
            <a:pPr>
              <a:spcAft>
                <a:spcPts val="900"/>
              </a:spcAft>
            </a:pPr>
            <a:r>
              <a:rPr lang="zh-TW" altLang="en-US" b="1">
                <a:solidFill>
                  <a:srgbClr val="FFFF99"/>
                </a:solidFill>
                <a:latin typeface="標楷體" pitchFamily="65" charset="-120"/>
                <a:ea typeface="標楷體" pitchFamily="65" charset="-120"/>
              </a:rPr>
              <a:t>重新評估</a:t>
            </a:r>
            <a:endParaRPr lang="zh-TW" altLang="en-US" b="1">
              <a:solidFill>
                <a:srgbClr val="FFFF99"/>
              </a:solidFill>
              <a:ea typeface="標楷體" pitchFamily="65" charset="-120"/>
            </a:endParaRPr>
          </a:p>
        </p:txBody>
      </p:sp>
      <p:sp>
        <p:nvSpPr>
          <p:cNvPr id="217111" name="Rectangle 23"/>
          <p:cNvSpPr>
            <a:spLocks noChangeArrowheads="1"/>
          </p:cNvSpPr>
          <p:nvPr/>
        </p:nvSpPr>
        <p:spPr bwMode="auto">
          <a:xfrm>
            <a:off x="5556250" y="3368675"/>
            <a:ext cx="1103313" cy="407988"/>
          </a:xfrm>
          <a:prstGeom prst="rect">
            <a:avLst/>
          </a:prstGeom>
          <a:noFill/>
          <a:ln w="9525">
            <a:noFill/>
            <a:miter lim="800000"/>
            <a:headEnd/>
            <a:tailEnd/>
          </a:ln>
        </p:spPr>
        <p:txBody>
          <a:bodyPr lIns="0" tIns="0" rIns="0" bIns="0"/>
          <a:lstStyle/>
          <a:p>
            <a:pPr>
              <a:spcAft>
                <a:spcPts val="900"/>
              </a:spcAft>
            </a:pPr>
            <a:r>
              <a:rPr lang="zh-TW" altLang="en-US" b="1">
                <a:solidFill>
                  <a:srgbClr val="FFFF99"/>
                </a:solidFill>
                <a:latin typeface="標楷體" pitchFamily="65" charset="-120"/>
                <a:ea typeface="標楷體" pitchFamily="65" charset="-120"/>
              </a:rPr>
              <a:t>重新界定</a:t>
            </a:r>
            <a:endParaRPr lang="zh-TW" altLang="en-US" b="1">
              <a:solidFill>
                <a:srgbClr val="FFFF99"/>
              </a:solidFill>
              <a:ea typeface="標楷體" pitchFamily="65" charset="-120"/>
            </a:endParaRPr>
          </a:p>
        </p:txBody>
      </p:sp>
      <p:sp>
        <p:nvSpPr>
          <p:cNvPr id="217112" name="Rectangle 24"/>
          <p:cNvSpPr>
            <a:spLocks noChangeArrowheads="1"/>
          </p:cNvSpPr>
          <p:nvPr/>
        </p:nvSpPr>
        <p:spPr bwMode="auto">
          <a:xfrm>
            <a:off x="5556250" y="4187825"/>
            <a:ext cx="1103313" cy="409575"/>
          </a:xfrm>
          <a:prstGeom prst="rect">
            <a:avLst/>
          </a:prstGeom>
          <a:noFill/>
          <a:ln w="9525">
            <a:noFill/>
            <a:miter lim="800000"/>
            <a:headEnd/>
            <a:tailEnd/>
          </a:ln>
        </p:spPr>
        <p:txBody>
          <a:bodyPr lIns="0" tIns="0" rIns="0" bIns="0"/>
          <a:lstStyle/>
          <a:p>
            <a:pPr>
              <a:spcAft>
                <a:spcPts val="900"/>
              </a:spcAft>
            </a:pPr>
            <a:r>
              <a:rPr lang="zh-TW" altLang="en-US" b="1">
                <a:solidFill>
                  <a:srgbClr val="FFFF99"/>
                </a:solidFill>
                <a:latin typeface="標楷體" pitchFamily="65" charset="-120"/>
                <a:ea typeface="標楷體" pitchFamily="65" charset="-120"/>
              </a:rPr>
              <a:t>修正對策</a:t>
            </a:r>
            <a:endParaRPr lang="zh-TW" altLang="en-US" b="1">
              <a:solidFill>
                <a:srgbClr val="FFFF99"/>
              </a:solidFill>
              <a:ea typeface="標楷體" pitchFamily="65" charset="-120"/>
            </a:endParaRPr>
          </a:p>
        </p:txBody>
      </p:sp>
      <p:pic>
        <p:nvPicPr>
          <p:cNvPr id="217113" name="Picture 26" descr="j0234742"/>
          <p:cNvPicPr>
            <a:picLocks noGrp="1" noChangeAspect="1" noChangeArrowheads="1" noCrop="1"/>
          </p:cNvPicPr>
          <p:nvPr>
            <p:ph idx="1"/>
          </p:nvPr>
        </p:nvPicPr>
        <p:blipFill>
          <a:blip r:embed="rId3" cstate="print"/>
          <a:srcRect/>
          <a:stretch>
            <a:fillRect/>
          </a:stretch>
        </p:blipFill>
        <p:spPr>
          <a:xfrm>
            <a:off x="7380288" y="4654550"/>
            <a:ext cx="1506537" cy="1506538"/>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投影片編號版面配置區 5"/>
          <p:cNvSpPr>
            <a:spLocks noGrp="1"/>
          </p:cNvSpPr>
          <p:nvPr>
            <p:ph type="sldNum" sz="quarter" idx="12"/>
          </p:nvPr>
        </p:nvSpPr>
        <p:spPr/>
        <p:txBody>
          <a:bodyPr/>
          <a:lstStyle/>
          <a:p>
            <a:pPr>
              <a:defRPr/>
            </a:pPr>
            <a:fld id="{72A16C39-6F82-41B6-B60D-5C165D30DD71}" type="slidenum">
              <a:rPr lang="en-US" altLang="zh-TW"/>
              <a:pPr>
                <a:defRPr/>
              </a:pPr>
              <a:t>27</a:t>
            </a:fld>
            <a:endParaRPr lang="en-US" altLang="zh-TW"/>
          </a:p>
        </p:txBody>
      </p:sp>
      <p:sp>
        <p:nvSpPr>
          <p:cNvPr id="1638402" name="Rectangle 2"/>
          <p:cNvSpPr>
            <a:spLocks noGrp="1" noChangeArrowheads="1"/>
          </p:cNvSpPr>
          <p:nvPr>
            <p:ph type="title"/>
          </p:nvPr>
        </p:nvSpPr>
        <p:spPr/>
        <p:txBody>
          <a:bodyPr/>
          <a:lstStyle/>
          <a:p>
            <a:pPr eaLnBrk="1" hangingPunct="1">
              <a:defRPr/>
            </a:pPr>
            <a:r>
              <a:rPr lang="zh-TW" altLang="en-US" smtClean="0"/>
              <a:t>社群管理系統架構</a:t>
            </a:r>
            <a:endParaRPr lang="zh-TW" altLang="en-US" sz="2800" smtClean="0"/>
          </a:p>
        </p:txBody>
      </p:sp>
      <p:sp>
        <p:nvSpPr>
          <p:cNvPr id="218116" name="AutoShape 3"/>
          <p:cNvSpPr>
            <a:spLocks noChangeAspect="1" noChangeArrowheads="1" noTextEdit="1"/>
          </p:cNvSpPr>
          <p:nvPr/>
        </p:nvSpPr>
        <p:spPr bwMode="auto">
          <a:xfrm>
            <a:off x="395288" y="1268413"/>
            <a:ext cx="8135937" cy="5113337"/>
          </a:xfrm>
          <a:prstGeom prst="rect">
            <a:avLst/>
          </a:prstGeom>
          <a:solidFill>
            <a:srgbClr val="FFFF99"/>
          </a:solidFill>
          <a:ln w="9525">
            <a:noFill/>
            <a:miter lim="800000"/>
            <a:headEnd/>
            <a:tailEnd/>
          </a:ln>
        </p:spPr>
        <p:txBody>
          <a:bodyPr/>
          <a:lstStyle/>
          <a:p>
            <a:endParaRPr lang="zh-TW" altLang="en-US"/>
          </a:p>
        </p:txBody>
      </p:sp>
      <p:sp>
        <p:nvSpPr>
          <p:cNvPr id="218117" name="Rectangle 4"/>
          <p:cNvSpPr>
            <a:spLocks noChangeArrowheads="1"/>
          </p:cNvSpPr>
          <p:nvPr/>
        </p:nvSpPr>
        <p:spPr bwMode="auto">
          <a:xfrm>
            <a:off x="400050" y="1441450"/>
            <a:ext cx="34925" cy="168275"/>
          </a:xfrm>
          <a:prstGeom prst="rect">
            <a:avLst/>
          </a:prstGeom>
          <a:noFill/>
          <a:ln w="9525">
            <a:noFill/>
            <a:miter lim="800000"/>
            <a:headEnd/>
            <a:tailEnd/>
          </a:ln>
        </p:spPr>
        <p:txBody>
          <a:bodyPr wrap="none" lIns="0" tIns="0" rIns="0" bIns="0">
            <a:spAutoFit/>
          </a:bodyPr>
          <a:lstStyle/>
          <a:p>
            <a:r>
              <a:rPr lang="en-US" altLang="zh-TW" sz="1100">
                <a:solidFill>
                  <a:srgbClr val="000000"/>
                </a:solidFill>
                <a:latin typeface="Times New Roman" pitchFamily="18" charset="0"/>
              </a:rPr>
              <a:t> </a:t>
            </a:r>
            <a:endParaRPr lang="en-US" altLang="zh-TW"/>
          </a:p>
        </p:txBody>
      </p:sp>
      <p:sp>
        <p:nvSpPr>
          <p:cNvPr id="218118" name="Rectangle 5"/>
          <p:cNvSpPr>
            <a:spLocks noChangeArrowheads="1"/>
          </p:cNvSpPr>
          <p:nvPr/>
        </p:nvSpPr>
        <p:spPr bwMode="auto">
          <a:xfrm>
            <a:off x="2944813" y="1425575"/>
            <a:ext cx="3325812" cy="433388"/>
          </a:xfrm>
          <a:prstGeom prst="rect">
            <a:avLst/>
          </a:prstGeom>
          <a:solidFill>
            <a:srgbClr val="FFFFFF"/>
          </a:solidFill>
          <a:ln w="9525">
            <a:noFill/>
            <a:miter lim="800000"/>
            <a:headEnd/>
            <a:tailEnd/>
          </a:ln>
        </p:spPr>
        <p:txBody>
          <a:bodyPr/>
          <a:lstStyle/>
          <a:p>
            <a:endParaRPr lang="zh-TW" altLang="en-US"/>
          </a:p>
        </p:txBody>
      </p:sp>
      <p:sp>
        <p:nvSpPr>
          <p:cNvPr id="218119" name="Rectangle 6"/>
          <p:cNvSpPr>
            <a:spLocks noChangeArrowheads="1"/>
          </p:cNvSpPr>
          <p:nvPr/>
        </p:nvSpPr>
        <p:spPr bwMode="auto">
          <a:xfrm>
            <a:off x="2944813" y="1425575"/>
            <a:ext cx="3325812" cy="433388"/>
          </a:xfrm>
          <a:prstGeom prst="rect">
            <a:avLst/>
          </a:prstGeom>
          <a:noFill/>
          <a:ln w="30163">
            <a:solidFill>
              <a:srgbClr val="FF0000"/>
            </a:solidFill>
            <a:miter lim="800000"/>
            <a:headEnd/>
            <a:tailEnd/>
          </a:ln>
        </p:spPr>
        <p:txBody>
          <a:bodyPr/>
          <a:lstStyle/>
          <a:p>
            <a:endParaRPr lang="zh-TW" altLang="en-US"/>
          </a:p>
        </p:txBody>
      </p:sp>
      <p:sp>
        <p:nvSpPr>
          <p:cNvPr id="218120" name="Rectangle 7"/>
          <p:cNvSpPr>
            <a:spLocks noChangeArrowheads="1"/>
          </p:cNvSpPr>
          <p:nvPr/>
        </p:nvSpPr>
        <p:spPr bwMode="auto">
          <a:xfrm>
            <a:off x="3967163" y="1511300"/>
            <a:ext cx="1016000" cy="244475"/>
          </a:xfrm>
          <a:prstGeom prst="rect">
            <a:avLst/>
          </a:prstGeom>
          <a:noFill/>
          <a:ln w="9525">
            <a:noFill/>
            <a:miter lim="800000"/>
            <a:headEnd/>
            <a:tailEnd/>
          </a:ln>
        </p:spPr>
        <p:txBody>
          <a:bodyPr wrap="none" lIns="0" tIns="0" rIns="0" bIns="0" anchor="ctr">
            <a:spAutoFit/>
          </a:bodyPr>
          <a:lstStyle/>
          <a:p>
            <a:r>
              <a:rPr lang="zh-TW" altLang="en-US" sz="1600" b="1">
                <a:solidFill>
                  <a:srgbClr val="CA2302"/>
                </a:solidFill>
                <a:latin typeface="標楷體" pitchFamily="65" charset="-120"/>
                <a:ea typeface="標楷體" pitchFamily="65" charset="-120"/>
              </a:rPr>
              <a:t>管理者專區</a:t>
            </a:r>
            <a:endParaRPr lang="zh-TW" altLang="en-US"/>
          </a:p>
        </p:txBody>
      </p:sp>
      <p:sp>
        <p:nvSpPr>
          <p:cNvPr id="218121" name="Rectangle 8"/>
          <p:cNvSpPr>
            <a:spLocks noChangeArrowheads="1"/>
          </p:cNvSpPr>
          <p:nvPr/>
        </p:nvSpPr>
        <p:spPr bwMode="auto">
          <a:xfrm>
            <a:off x="5248275" y="1550988"/>
            <a:ext cx="60325" cy="258762"/>
          </a:xfrm>
          <a:prstGeom prst="rect">
            <a:avLst/>
          </a:prstGeom>
          <a:noFill/>
          <a:ln w="9525">
            <a:noFill/>
            <a:miter lim="800000"/>
            <a:headEnd/>
            <a:tailEnd/>
          </a:ln>
        </p:spPr>
        <p:txBody>
          <a:bodyPr wrap="none" lIns="0" tIns="0" rIns="0" bIns="0">
            <a:spAutoFit/>
          </a:bodyPr>
          <a:lstStyle/>
          <a:p>
            <a:r>
              <a:rPr lang="en-US" altLang="zh-TW" sz="1700" b="1">
                <a:solidFill>
                  <a:srgbClr val="000000"/>
                </a:solidFill>
              </a:rPr>
              <a:t> </a:t>
            </a:r>
            <a:endParaRPr lang="en-US" altLang="zh-TW"/>
          </a:p>
        </p:txBody>
      </p:sp>
      <p:sp>
        <p:nvSpPr>
          <p:cNvPr id="218122" name="Line 9"/>
          <p:cNvSpPr>
            <a:spLocks noChangeShapeType="1"/>
          </p:cNvSpPr>
          <p:nvPr/>
        </p:nvSpPr>
        <p:spPr bwMode="auto">
          <a:xfrm>
            <a:off x="962025" y="2119313"/>
            <a:ext cx="6985000" cy="1587"/>
          </a:xfrm>
          <a:prstGeom prst="line">
            <a:avLst/>
          </a:prstGeom>
          <a:noFill/>
          <a:ln w="15875">
            <a:solidFill>
              <a:srgbClr val="000000"/>
            </a:solidFill>
            <a:round/>
            <a:headEnd/>
            <a:tailEnd/>
          </a:ln>
        </p:spPr>
        <p:txBody>
          <a:bodyPr/>
          <a:lstStyle/>
          <a:p>
            <a:endParaRPr lang="zh-TW" altLang="en-US"/>
          </a:p>
        </p:txBody>
      </p:sp>
      <p:sp>
        <p:nvSpPr>
          <p:cNvPr id="218123" name="Line 10"/>
          <p:cNvSpPr>
            <a:spLocks noChangeShapeType="1"/>
          </p:cNvSpPr>
          <p:nvPr/>
        </p:nvSpPr>
        <p:spPr bwMode="auto">
          <a:xfrm>
            <a:off x="4557713" y="1874838"/>
            <a:ext cx="1587" cy="239712"/>
          </a:xfrm>
          <a:prstGeom prst="line">
            <a:avLst/>
          </a:prstGeom>
          <a:noFill/>
          <a:ln w="11113">
            <a:solidFill>
              <a:srgbClr val="000000"/>
            </a:solidFill>
            <a:round/>
            <a:headEnd/>
            <a:tailEnd/>
          </a:ln>
        </p:spPr>
        <p:txBody>
          <a:bodyPr/>
          <a:lstStyle/>
          <a:p>
            <a:endParaRPr lang="zh-TW" altLang="en-US"/>
          </a:p>
        </p:txBody>
      </p:sp>
      <p:sp>
        <p:nvSpPr>
          <p:cNvPr id="218124" name="Line 11"/>
          <p:cNvSpPr>
            <a:spLocks noChangeShapeType="1"/>
          </p:cNvSpPr>
          <p:nvPr/>
        </p:nvSpPr>
        <p:spPr bwMode="auto">
          <a:xfrm>
            <a:off x="7967663" y="2119313"/>
            <a:ext cx="1587" cy="412750"/>
          </a:xfrm>
          <a:prstGeom prst="line">
            <a:avLst/>
          </a:prstGeom>
          <a:noFill/>
          <a:ln w="11113">
            <a:solidFill>
              <a:srgbClr val="000000"/>
            </a:solidFill>
            <a:round/>
            <a:headEnd/>
            <a:tailEnd/>
          </a:ln>
        </p:spPr>
        <p:txBody>
          <a:bodyPr/>
          <a:lstStyle/>
          <a:p>
            <a:endParaRPr lang="zh-TW" altLang="en-US"/>
          </a:p>
        </p:txBody>
      </p:sp>
      <p:sp>
        <p:nvSpPr>
          <p:cNvPr id="218125" name="Line 12"/>
          <p:cNvSpPr>
            <a:spLocks noChangeShapeType="1"/>
          </p:cNvSpPr>
          <p:nvPr/>
        </p:nvSpPr>
        <p:spPr bwMode="auto">
          <a:xfrm>
            <a:off x="5634038" y="2125663"/>
            <a:ext cx="1587" cy="381000"/>
          </a:xfrm>
          <a:prstGeom prst="line">
            <a:avLst/>
          </a:prstGeom>
          <a:noFill/>
          <a:ln w="11113">
            <a:solidFill>
              <a:srgbClr val="000000"/>
            </a:solidFill>
            <a:round/>
            <a:headEnd/>
            <a:tailEnd/>
          </a:ln>
        </p:spPr>
        <p:txBody>
          <a:bodyPr/>
          <a:lstStyle/>
          <a:p>
            <a:endParaRPr lang="zh-TW" altLang="en-US"/>
          </a:p>
        </p:txBody>
      </p:sp>
      <p:sp>
        <p:nvSpPr>
          <p:cNvPr id="218126" name="Line 13"/>
          <p:cNvSpPr>
            <a:spLocks noChangeShapeType="1"/>
          </p:cNvSpPr>
          <p:nvPr/>
        </p:nvSpPr>
        <p:spPr bwMode="auto">
          <a:xfrm flipH="1">
            <a:off x="3057525" y="2132013"/>
            <a:ext cx="1588" cy="311150"/>
          </a:xfrm>
          <a:prstGeom prst="line">
            <a:avLst/>
          </a:prstGeom>
          <a:noFill/>
          <a:ln w="11113">
            <a:solidFill>
              <a:srgbClr val="000000"/>
            </a:solidFill>
            <a:round/>
            <a:headEnd/>
            <a:tailEnd/>
          </a:ln>
        </p:spPr>
        <p:txBody>
          <a:bodyPr/>
          <a:lstStyle/>
          <a:p>
            <a:endParaRPr lang="zh-TW" altLang="en-US"/>
          </a:p>
        </p:txBody>
      </p:sp>
      <p:sp>
        <p:nvSpPr>
          <p:cNvPr id="218127" name="Line 14"/>
          <p:cNvSpPr>
            <a:spLocks noChangeShapeType="1"/>
          </p:cNvSpPr>
          <p:nvPr/>
        </p:nvSpPr>
        <p:spPr bwMode="auto">
          <a:xfrm>
            <a:off x="6808788" y="2116138"/>
            <a:ext cx="1587" cy="365125"/>
          </a:xfrm>
          <a:prstGeom prst="line">
            <a:avLst/>
          </a:prstGeom>
          <a:noFill/>
          <a:ln w="11113">
            <a:solidFill>
              <a:srgbClr val="000000"/>
            </a:solidFill>
            <a:round/>
            <a:headEnd/>
            <a:tailEnd/>
          </a:ln>
        </p:spPr>
        <p:txBody>
          <a:bodyPr/>
          <a:lstStyle/>
          <a:p>
            <a:endParaRPr lang="zh-TW" altLang="en-US"/>
          </a:p>
        </p:txBody>
      </p:sp>
      <p:sp>
        <p:nvSpPr>
          <p:cNvPr id="218128" name="Rectangle 15"/>
          <p:cNvSpPr>
            <a:spLocks noChangeArrowheads="1"/>
          </p:cNvSpPr>
          <p:nvPr/>
        </p:nvSpPr>
        <p:spPr bwMode="auto">
          <a:xfrm>
            <a:off x="2055813" y="2460625"/>
            <a:ext cx="2179637" cy="517525"/>
          </a:xfrm>
          <a:prstGeom prst="rect">
            <a:avLst/>
          </a:prstGeom>
          <a:solidFill>
            <a:srgbClr val="CCFFCC"/>
          </a:solidFill>
          <a:ln w="9525">
            <a:noFill/>
            <a:miter lim="800000"/>
            <a:headEnd/>
            <a:tailEnd/>
          </a:ln>
        </p:spPr>
        <p:txBody>
          <a:bodyPr/>
          <a:lstStyle/>
          <a:p>
            <a:endParaRPr lang="zh-TW" altLang="en-US"/>
          </a:p>
        </p:txBody>
      </p:sp>
      <p:pic>
        <p:nvPicPr>
          <p:cNvPr id="218129" name="Picture 16"/>
          <p:cNvPicPr>
            <a:picLocks noChangeAspect="1" noChangeArrowheads="1"/>
          </p:cNvPicPr>
          <p:nvPr/>
        </p:nvPicPr>
        <p:blipFill>
          <a:blip r:embed="rId3" cstate="print"/>
          <a:srcRect/>
          <a:stretch>
            <a:fillRect/>
          </a:stretch>
        </p:blipFill>
        <p:spPr bwMode="auto">
          <a:xfrm>
            <a:off x="1706563" y="3155950"/>
            <a:ext cx="647700" cy="1588"/>
          </a:xfrm>
          <a:prstGeom prst="rect">
            <a:avLst/>
          </a:prstGeom>
          <a:noFill/>
          <a:ln w="9525">
            <a:noFill/>
            <a:miter lim="800000"/>
            <a:headEnd/>
            <a:tailEnd/>
          </a:ln>
        </p:spPr>
      </p:pic>
      <p:sp>
        <p:nvSpPr>
          <p:cNvPr id="218130" name="Rectangle 17"/>
          <p:cNvSpPr>
            <a:spLocks noChangeArrowheads="1"/>
          </p:cNvSpPr>
          <p:nvPr/>
        </p:nvSpPr>
        <p:spPr bwMode="auto">
          <a:xfrm>
            <a:off x="2055813" y="2460625"/>
            <a:ext cx="2179637" cy="517525"/>
          </a:xfrm>
          <a:prstGeom prst="rect">
            <a:avLst/>
          </a:prstGeom>
          <a:solidFill>
            <a:srgbClr val="CCFFCC"/>
          </a:solidFill>
          <a:ln w="9525">
            <a:noFill/>
            <a:miter lim="800000"/>
            <a:headEnd/>
            <a:tailEnd/>
          </a:ln>
        </p:spPr>
        <p:txBody>
          <a:bodyPr/>
          <a:lstStyle/>
          <a:p>
            <a:endParaRPr lang="zh-TW" altLang="en-US"/>
          </a:p>
        </p:txBody>
      </p:sp>
      <p:sp>
        <p:nvSpPr>
          <p:cNvPr id="218131" name="Rectangle 18"/>
          <p:cNvSpPr>
            <a:spLocks noChangeArrowheads="1"/>
          </p:cNvSpPr>
          <p:nvPr/>
        </p:nvSpPr>
        <p:spPr bwMode="auto">
          <a:xfrm>
            <a:off x="2055813" y="2460625"/>
            <a:ext cx="2179637" cy="517525"/>
          </a:xfrm>
          <a:prstGeom prst="rect">
            <a:avLst/>
          </a:prstGeom>
          <a:noFill/>
          <a:ln w="11113">
            <a:solidFill>
              <a:srgbClr val="000000"/>
            </a:solidFill>
            <a:miter lim="800000"/>
            <a:headEnd/>
            <a:tailEnd/>
          </a:ln>
        </p:spPr>
        <p:txBody>
          <a:bodyPr/>
          <a:lstStyle/>
          <a:p>
            <a:endParaRPr lang="zh-TW" altLang="en-US"/>
          </a:p>
        </p:txBody>
      </p:sp>
      <p:sp>
        <p:nvSpPr>
          <p:cNvPr id="218132" name="Rectangle 19"/>
          <p:cNvSpPr>
            <a:spLocks noChangeArrowheads="1"/>
          </p:cNvSpPr>
          <p:nvPr/>
        </p:nvSpPr>
        <p:spPr bwMode="auto">
          <a:xfrm>
            <a:off x="2268538" y="2565400"/>
            <a:ext cx="1798637" cy="168275"/>
          </a:xfrm>
          <a:prstGeom prst="rect">
            <a:avLst/>
          </a:prstGeom>
          <a:noFill/>
          <a:ln w="9525">
            <a:noFill/>
            <a:miter lim="800000"/>
            <a:headEnd/>
            <a:tailEnd/>
          </a:ln>
        </p:spPr>
        <p:txBody>
          <a:bodyPr lIns="0" tIns="0" rIns="0" bIns="0">
            <a:spAutoFit/>
          </a:bodyPr>
          <a:lstStyle/>
          <a:p>
            <a:r>
              <a:rPr lang="en-US" altLang="zh-TW" sz="1100" b="1">
                <a:solidFill>
                  <a:srgbClr val="000000"/>
                </a:solidFill>
                <a:latin typeface="標楷體" pitchFamily="65" charset="-120"/>
                <a:ea typeface="標楷體" pitchFamily="65" charset="-120"/>
              </a:rPr>
              <a:t> </a:t>
            </a:r>
            <a:r>
              <a:rPr lang="zh-TW" altLang="en-US" sz="1100" b="1">
                <a:solidFill>
                  <a:srgbClr val="000000"/>
                </a:solidFill>
                <a:latin typeface="標楷體" pitchFamily="65" charset="-120"/>
                <a:ea typeface="標楷體" pitchFamily="65" charset="-120"/>
              </a:rPr>
              <a:t>社群運作狀態 統計資訊</a:t>
            </a:r>
          </a:p>
        </p:txBody>
      </p:sp>
      <p:sp>
        <p:nvSpPr>
          <p:cNvPr id="218133" name="Rectangle 20"/>
          <p:cNvSpPr>
            <a:spLocks noChangeArrowheads="1"/>
          </p:cNvSpPr>
          <p:nvPr/>
        </p:nvSpPr>
        <p:spPr bwMode="auto">
          <a:xfrm>
            <a:off x="4095750" y="2451100"/>
            <a:ext cx="60325" cy="258763"/>
          </a:xfrm>
          <a:prstGeom prst="rect">
            <a:avLst/>
          </a:prstGeom>
          <a:noFill/>
          <a:ln w="9525">
            <a:noFill/>
            <a:miter lim="800000"/>
            <a:headEnd/>
            <a:tailEnd/>
          </a:ln>
        </p:spPr>
        <p:txBody>
          <a:bodyPr wrap="none" lIns="0" tIns="0" rIns="0" bIns="0">
            <a:spAutoFit/>
          </a:bodyPr>
          <a:lstStyle/>
          <a:p>
            <a:r>
              <a:rPr lang="en-US" altLang="zh-TW" sz="1700" b="1">
                <a:solidFill>
                  <a:srgbClr val="000000"/>
                </a:solidFill>
              </a:rPr>
              <a:t> </a:t>
            </a:r>
            <a:endParaRPr lang="en-US" altLang="zh-TW"/>
          </a:p>
        </p:txBody>
      </p:sp>
      <p:sp>
        <p:nvSpPr>
          <p:cNvPr id="218134" name="Rectangle 21"/>
          <p:cNvSpPr>
            <a:spLocks noChangeArrowheads="1"/>
          </p:cNvSpPr>
          <p:nvPr/>
        </p:nvSpPr>
        <p:spPr bwMode="auto">
          <a:xfrm>
            <a:off x="5091113" y="2509838"/>
            <a:ext cx="1084262" cy="520700"/>
          </a:xfrm>
          <a:prstGeom prst="rect">
            <a:avLst/>
          </a:prstGeom>
          <a:solidFill>
            <a:srgbClr val="FFCC99"/>
          </a:solidFill>
          <a:ln w="9525">
            <a:noFill/>
            <a:miter lim="800000"/>
            <a:headEnd/>
            <a:tailEnd/>
          </a:ln>
        </p:spPr>
        <p:txBody>
          <a:bodyPr/>
          <a:lstStyle/>
          <a:p>
            <a:endParaRPr lang="zh-TW" altLang="en-US"/>
          </a:p>
        </p:txBody>
      </p:sp>
      <p:sp>
        <p:nvSpPr>
          <p:cNvPr id="218135" name="Rectangle 23"/>
          <p:cNvSpPr>
            <a:spLocks noChangeArrowheads="1"/>
          </p:cNvSpPr>
          <p:nvPr/>
        </p:nvSpPr>
        <p:spPr bwMode="auto">
          <a:xfrm>
            <a:off x="5091113" y="2509838"/>
            <a:ext cx="1084262" cy="520700"/>
          </a:xfrm>
          <a:prstGeom prst="rect">
            <a:avLst/>
          </a:prstGeom>
          <a:solidFill>
            <a:srgbClr val="FFCC99"/>
          </a:solidFill>
          <a:ln w="9525">
            <a:noFill/>
            <a:miter lim="800000"/>
            <a:headEnd/>
            <a:tailEnd/>
          </a:ln>
        </p:spPr>
        <p:txBody>
          <a:bodyPr/>
          <a:lstStyle/>
          <a:p>
            <a:endParaRPr lang="zh-TW" altLang="en-US"/>
          </a:p>
        </p:txBody>
      </p:sp>
      <p:sp>
        <p:nvSpPr>
          <p:cNvPr id="218136" name="Rectangle 24"/>
          <p:cNvSpPr>
            <a:spLocks noChangeArrowheads="1"/>
          </p:cNvSpPr>
          <p:nvPr/>
        </p:nvSpPr>
        <p:spPr bwMode="auto">
          <a:xfrm>
            <a:off x="5092700" y="2509838"/>
            <a:ext cx="1084263" cy="520700"/>
          </a:xfrm>
          <a:prstGeom prst="rect">
            <a:avLst/>
          </a:prstGeom>
          <a:noFill/>
          <a:ln w="11113">
            <a:solidFill>
              <a:srgbClr val="000000"/>
            </a:solidFill>
            <a:miter lim="800000"/>
            <a:headEnd/>
            <a:tailEnd/>
          </a:ln>
        </p:spPr>
        <p:txBody>
          <a:bodyPr/>
          <a:lstStyle/>
          <a:p>
            <a:endParaRPr lang="zh-TW" altLang="en-US"/>
          </a:p>
        </p:txBody>
      </p:sp>
      <p:sp>
        <p:nvSpPr>
          <p:cNvPr id="218137" name="Rectangle 25"/>
          <p:cNvSpPr>
            <a:spLocks noChangeArrowheads="1"/>
          </p:cNvSpPr>
          <p:nvPr/>
        </p:nvSpPr>
        <p:spPr bwMode="auto">
          <a:xfrm>
            <a:off x="5272088" y="2581275"/>
            <a:ext cx="558800" cy="168275"/>
          </a:xfrm>
          <a:prstGeom prst="rect">
            <a:avLst/>
          </a:prstGeom>
          <a:noFill/>
          <a:ln w="9525">
            <a:noFill/>
            <a:miter lim="800000"/>
            <a:headEnd/>
            <a:tailEnd/>
          </a:ln>
        </p:spPr>
        <p:txBody>
          <a:bodyPr wrap="none" lIns="0" tIns="0" rIns="0" bIns="0">
            <a:spAutoFit/>
          </a:bodyPr>
          <a:lstStyle/>
          <a:p>
            <a:r>
              <a:rPr lang="zh-TW" altLang="en-US" sz="1100" b="1">
                <a:solidFill>
                  <a:srgbClr val="000000"/>
                </a:solidFill>
                <a:latin typeface="標楷體" pitchFamily="65" charset="-120"/>
                <a:ea typeface="標楷體" pitchFamily="65" charset="-120"/>
              </a:rPr>
              <a:t>社群運作</a:t>
            </a:r>
            <a:endParaRPr lang="zh-TW" altLang="en-US"/>
          </a:p>
        </p:txBody>
      </p:sp>
      <p:sp>
        <p:nvSpPr>
          <p:cNvPr id="218138" name="Rectangle 26"/>
          <p:cNvSpPr>
            <a:spLocks noChangeArrowheads="1"/>
          </p:cNvSpPr>
          <p:nvPr/>
        </p:nvSpPr>
        <p:spPr bwMode="auto">
          <a:xfrm>
            <a:off x="5995988" y="2563813"/>
            <a:ext cx="38100" cy="168275"/>
          </a:xfrm>
          <a:prstGeom prst="rect">
            <a:avLst/>
          </a:prstGeom>
          <a:noFill/>
          <a:ln w="9525">
            <a:noFill/>
            <a:miter lim="800000"/>
            <a:headEnd/>
            <a:tailEnd/>
          </a:ln>
        </p:spPr>
        <p:txBody>
          <a:bodyPr wrap="none" lIns="0" tIns="0" rIns="0" bIns="0">
            <a:spAutoFit/>
          </a:bodyPr>
          <a:lstStyle/>
          <a:p>
            <a:r>
              <a:rPr lang="en-US" altLang="zh-TW" sz="1100" b="1">
                <a:solidFill>
                  <a:srgbClr val="000000"/>
                </a:solidFill>
              </a:rPr>
              <a:t> </a:t>
            </a:r>
            <a:endParaRPr lang="en-US" altLang="zh-TW"/>
          </a:p>
        </p:txBody>
      </p:sp>
      <p:sp>
        <p:nvSpPr>
          <p:cNvPr id="218139" name="Rectangle 27"/>
          <p:cNvSpPr>
            <a:spLocks noChangeArrowheads="1"/>
          </p:cNvSpPr>
          <p:nvPr/>
        </p:nvSpPr>
        <p:spPr bwMode="auto">
          <a:xfrm>
            <a:off x="5453063" y="2797175"/>
            <a:ext cx="279400" cy="168275"/>
          </a:xfrm>
          <a:prstGeom prst="rect">
            <a:avLst/>
          </a:prstGeom>
          <a:noFill/>
          <a:ln w="9525">
            <a:noFill/>
            <a:miter lim="800000"/>
            <a:headEnd/>
            <a:tailEnd/>
          </a:ln>
        </p:spPr>
        <p:txBody>
          <a:bodyPr wrap="none" lIns="0" tIns="0" rIns="0" bIns="0">
            <a:spAutoFit/>
          </a:bodyPr>
          <a:lstStyle/>
          <a:p>
            <a:r>
              <a:rPr lang="zh-TW" altLang="en-US" sz="1100" b="1">
                <a:solidFill>
                  <a:srgbClr val="000000"/>
                </a:solidFill>
                <a:latin typeface="標楷體" pitchFamily="65" charset="-120"/>
                <a:ea typeface="標楷體" pitchFamily="65" charset="-120"/>
              </a:rPr>
              <a:t>評估</a:t>
            </a:r>
            <a:endParaRPr lang="zh-TW" altLang="en-US"/>
          </a:p>
        </p:txBody>
      </p:sp>
      <p:sp>
        <p:nvSpPr>
          <p:cNvPr id="218140" name="Rectangle 28"/>
          <p:cNvSpPr>
            <a:spLocks noChangeArrowheads="1"/>
          </p:cNvSpPr>
          <p:nvPr/>
        </p:nvSpPr>
        <p:spPr bwMode="auto">
          <a:xfrm>
            <a:off x="5815013" y="2716213"/>
            <a:ext cx="60325" cy="258762"/>
          </a:xfrm>
          <a:prstGeom prst="rect">
            <a:avLst/>
          </a:prstGeom>
          <a:noFill/>
          <a:ln w="9525">
            <a:noFill/>
            <a:miter lim="800000"/>
            <a:headEnd/>
            <a:tailEnd/>
          </a:ln>
        </p:spPr>
        <p:txBody>
          <a:bodyPr wrap="none" lIns="0" tIns="0" rIns="0" bIns="0">
            <a:spAutoFit/>
          </a:bodyPr>
          <a:lstStyle/>
          <a:p>
            <a:r>
              <a:rPr lang="en-US" altLang="zh-TW" sz="1700" b="1">
                <a:solidFill>
                  <a:srgbClr val="000000"/>
                </a:solidFill>
              </a:rPr>
              <a:t> </a:t>
            </a:r>
            <a:endParaRPr lang="en-US" altLang="zh-TW"/>
          </a:p>
        </p:txBody>
      </p:sp>
      <p:sp>
        <p:nvSpPr>
          <p:cNvPr id="218141" name="Rectangle 29"/>
          <p:cNvSpPr>
            <a:spLocks noChangeArrowheads="1"/>
          </p:cNvSpPr>
          <p:nvPr/>
        </p:nvSpPr>
        <p:spPr bwMode="auto">
          <a:xfrm>
            <a:off x="6265863" y="2509838"/>
            <a:ext cx="1220787" cy="519112"/>
          </a:xfrm>
          <a:prstGeom prst="rect">
            <a:avLst/>
          </a:prstGeom>
          <a:solidFill>
            <a:srgbClr val="CC99FF"/>
          </a:solidFill>
          <a:ln w="9525">
            <a:noFill/>
            <a:miter lim="800000"/>
            <a:headEnd/>
            <a:tailEnd/>
          </a:ln>
        </p:spPr>
        <p:txBody>
          <a:bodyPr/>
          <a:lstStyle/>
          <a:p>
            <a:endParaRPr lang="zh-TW" altLang="en-US"/>
          </a:p>
        </p:txBody>
      </p:sp>
      <p:sp>
        <p:nvSpPr>
          <p:cNvPr id="218142" name="Rectangle 31"/>
          <p:cNvSpPr>
            <a:spLocks noChangeArrowheads="1"/>
          </p:cNvSpPr>
          <p:nvPr/>
        </p:nvSpPr>
        <p:spPr bwMode="auto">
          <a:xfrm>
            <a:off x="6265863" y="2509838"/>
            <a:ext cx="1220787" cy="519112"/>
          </a:xfrm>
          <a:prstGeom prst="rect">
            <a:avLst/>
          </a:prstGeom>
          <a:solidFill>
            <a:srgbClr val="CC99FF"/>
          </a:solidFill>
          <a:ln w="9525">
            <a:noFill/>
            <a:miter lim="800000"/>
            <a:headEnd/>
            <a:tailEnd/>
          </a:ln>
        </p:spPr>
        <p:txBody>
          <a:bodyPr/>
          <a:lstStyle/>
          <a:p>
            <a:endParaRPr lang="zh-TW" altLang="en-US"/>
          </a:p>
        </p:txBody>
      </p:sp>
      <p:sp>
        <p:nvSpPr>
          <p:cNvPr id="218143" name="Rectangle 32"/>
          <p:cNvSpPr>
            <a:spLocks noChangeArrowheads="1"/>
          </p:cNvSpPr>
          <p:nvPr/>
        </p:nvSpPr>
        <p:spPr bwMode="auto">
          <a:xfrm>
            <a:off x="6267450" y="2509838"/>
            <a:ext cx="1220788" cy="519112"/>
          </a:xfrm>
          <a:prstGeom prst="rect">
            <a:avLst/>
          </a:prstGeom>
          <a:noFill/>
          <a:ln w="11113">
            <a:solidFill>
              <a:srgbClr val="000000"/>
            </a:solidFill>
            <a:miter lim="800000"/>
            <a:headEnd/>
            <a:tailEnd/>
          </a:ln>
        </p:spPr>
        <p:txBody>
          <a:bodyPr/>
          <a:lstStyle/>
          <a:p>
            <a:endParaRPr lang="zh-TW" altLang="en-US"/>
          </a:p>
        </p:txBody>
      </p:sp>
      <p:sp>
        <p:nvSpPr>
          <p:cNvPr id="218144" name="Rectangle 33"/>
          <p:cNvSpPr>
            <a:spLocks noChangeArrowheads="1"/>
          </p:cNvSpPr>
          <p:nvPr/>
        </p:nvSpPr>
        <p:spPr bwMode="auto">
          <a:xfrm>
            <a:off x="6515100" y="2581275"/>
            <a:ext cx="558800" cy="168275"/>
          </a:xfrm>
          <a:prstGeom prst="rect">
            <a:avLst/>
          </a:prstGeom>
          <a:noFill/>
          <a:ln w="9525">
            <a:noFill/>
            <a:miter lim="800000"/>
            <a:headEnd/>
            <a:tailEnd/>
          </a:ln>
        </p:spPr>
        <p:txBody>
          <a:bodyPr wrap="none" lIns="0" tIns="0" rIns="0" bIns="0">
            <a:spAutoFit/>
          </a:bodyPr>
          <a:lstStyle/>
          <a:p>
            <a:r>
              <a:rPr lang="zh-TW" altLang="en-US" sz="1100" b="1">
                <a:solidFill>
                  <a:srgbClr val="000000"/>
                </a:solidFill>
                <a:latin typeface="標楷體" pitchFamily="65" charset="-120"/>
                <a:ea typeface="標楷體" pitchFamily="65" charset="-120"/>
              </a:rPr>
              <a:t>問題界定</a:t>
            </a:r>
            <a:endParaRPr lang="zh-TW" altLang="en-US"/>
          </a:p>
        </p:txBody>
      </p:sp>
      <p:sp>
        <p:nvSpPr>
          <p:cNvPr id="218145" name="Rectangle 34"/>
          <p:cNvSpPr>
            <a:spLocks noChangeArrowheads="1"/>
          </p:cNvSpPr>
          <p:nvPr/>
        </p:nvSpPr>
        <p:spPr bwMode="auto">
          <a:xfrm>
            <a:off x="7239000" y="2563813"/>
            <a:ext cx="38100" cy="168275"/>
          </a:xfrm>
          <a:prstGeom prst="rect">
            <a:avLst/>
          </a:prstGeom>
          <a:noFill/>
          <a:ln w="9525">
            <a:noFill/>
            <a:miter lim="800000"/>
            <a:headEnd/>
            <a:tailEnd/>
          </a:ln>
        </p:spPr>
        <p:txBody>
          <a:bodyPr wrap="none" lIns="0" tIns="0" rIns="0" bIns="0">
            <a:spAutoFit/>
          </a:bodyPr>
          <a:lstStyle/>
          <a:p>
            <a:r>
              <a:rPr lang="en-US" altLang="zh-TW" sz="1100" b="1">
                <a:solidFill>
                  <a:srgbClr val="000000"/>
                </a:solidFill>
              </a:rPr>
              <a:t> </a:t>
            </a:r>
            <a:endParaRPr lang="en-US" altLang="zh-TW"/>
          </a:p>
        </p:txBody>
      </p:sp>
      <p:sp>
        <p:nvSpPr>
          <p:cNvPr id="218146" name="Rectangle 35"/>
          <p:cNvSpPr>
            <a:spLocks noChangeArrowheads="1"/>
          </p:cNvSpPr>
          <p:nvPr/>
        </p:nvSpPr>
        <p:spPr bwMode="auto">
          <a:xfrm>
            <a:off x="6424613" y="2797175"/>
            <a:ext cx="698500" cy="168275"/>
          </a:xfrm>
          <a:prstGeom prst="rect">
            <a:avLst/>
          </a:prstGeom>
          <a:noFill/>
          <a:ln w="9525">
            <a:noFill/>
            <a:miter lim="800000"/>
            <a:headEnd/>
            <a:tailEnd/>
          </a:ln>
        </p:spPr>
        <p:txBody>
          <a:bodyPr wrap="none" lIns="0" tIns="0" rIns="0" bIns="0">
            <a:spAutoFit/>
          </a:bodyPr>
          <a:lstStyle/>
          <a:p>
            <a:r>
              <a:rPr lang="zh-TW" altLang="en-US" sz="1100" b="1">
                <a:solidFill>
                  <a:srgbClr val="000000"/>
                </a:solidFill>
                <a:latin typeface="標楷體" pitchFamily="65" charset="-120"/>
                <a:ea typeface="標楷體" pitchFamily="65" charset="-120"/>
              </a:rPr>
              <a:t>與管理建議</a:t>
            </a:r>
            <a:endParaRPr lang="zh-TW" altLang="en-US"/>
          </a:p>
        </p:txBody>
      </p:sp>
      <p:sp>
        <p:nvSpPr>
          <p:cNvPr id="218147" name="Rectangle 36"/>
          <p:cNvSpPr>
            <a:spLocks noChangeArrowheads="1"/>
          </p:cNvSpPr>
          <p:nvPr/>
        </p:nvSpPr>
        <p:spPr bwMode="auto">
          <a:xfrm>
            <a:off x="7329488" y="2716213"/>
            <a:ext cx="60325" cy="258762"/>
          </a:xfrm>
          <a:prstGeom prst="rect">
            <a:avLst/>
          </a:prstGeom>
          <a:noFill/>
          <a:ln w="9525">
            <a:noFill/>
            <a:miter lim="800000"/>
            <a:headEnd/>
            <a:tailEnd/>
          </a:ln>
        </p:spPr>
        <p:txBody>
          <a:bodyPr wrap="none" lIns="0" tIns="0" rIns="0" bIns="0">
            <a:spAutoFit/>
          </a:bodyPr>
          <a:lstStyle/>
          <a:p>
            <a:r>
              <a:rPr lang="en-US" altLang="zh-TW" sz="1700" b="1">
                <a:solidFill>
                  <a:srgbClr val="000000"/>
                </a:solidFill>
              </a:rPr>
              <a:t> </a:t>
            </a:r>
            <a:endParaRPr lang="en-US" altLang="zh-TW"/>
          </a:p>
        </p:txBody>
      </p:sp>
      <p:sp>
        <p:nvSpPr>
          <p:cNvPr id="218148" name="Rectangle 37"/>
          <p:cNvSpPr>
            <a:spLocks noChangeArrowheads="1"/>
          </p:cNvSpPr>
          <p:nvPr/>
        </p:nvSpPr>
        <p:spPr bwMode="auto">
          <a:xfrm>
            <a:off x="7621588" y="2509838"/>
            <a:ext cx="631825" cy="517525"/>
          </a:xfrm>
          <a:prstGeom prst="rect">
            <a:avLst/>
          </a:prstGeom>
          <a:solidFill>
            <a:srgbClr val="FFFFFF"/>
          </a:solidFill>
          <a:ln w="9525">
            <a:noFill/>
            <a:miter lim="800000"/>
            <a:headEnd/>
            <a:tailEnd/>
          </a:ln>
        </p:spPr>
        <p:txBody>
          <a:bodyPr/>
          <a:lstStyle/>
          <a:p>
            <a:endParaRPr lang="zh-TW" altLang="en-US"/>
          </a:p>
        </p:txBody>
      </p:sp>
      <p:sp>
        <p:nvSpPr>
          <p:cNvPr id="218149" name="Rectangle 38"/>
          <p:cNvSpPr>
            <a:spLocks noChangeArrowheads="1"/>
          </p:cNvSpPr>
          <p:nvPr/>
        </p:nvSpPr>
        <p:spPr bwMode="auto">
          <a:xfrm>
            <a:off x="7621588" y="2509838"/>
            <a:ext cx="631825" cy="517525"/>
          </a:xfrm>
          <a:prstGeom prst="rect">
            <a:avLst/>
          </a:prstGeom>
          <a:noFill/>
          <a:ln w="11113">
            <a:solidFill>
              <a:srgbClr val="000000"/>
            </a:solidFill>
            <a:miter lim="800000"/>
            <a:headEnd/>
            <a:tailEnd/>
          </a:ln>
        </p:spPr>
        <p:txBody>
          <a:bodyPr/>
          <a:lstStyle/>
          <a:p>
            <a:endParaRPr lang="zh-TW" altLang="en-US"/>
          </a:p>
        </p:txBody>
      </p:sp>
      <p:sp>
        <p:nvSpPr>
          <p:cNvPr id="218150" name="Rectangle 39"/>
          <p:cNvSpPr>
            <a:spLocks noChangeArrowheads="1"/>
          </p:cNvSpPr>
          <p:nvPr/>
        </p:nvSpPr>
        <p:spPr bwMode="auto">
          <a:xfrm>
            <a:off x="7756525" y="2581275"/>
            <a:ext cx="279400" cy="168275"/>
          </a:xfrm>
          <a:prstGeom prst="rect">
            <a:avLst/>
          </a:prstGeom>
          <a:noFill/>
          <a:ln w="9525">
            <a:noFill/>
            <a:miter lim="800000"/>
            <a:headEnd/>
            <a:tailEnd/>
          </a:ln>
        </p:spPr>
        <p:txBody>
          <a:bodyPr wrap="none" lIns="0" tIns="0" rIns="0" bIns="0">
            <a:spAutoFit/>
          </a:bodyPr>
          <a:lstStyle/>
          <a:p>
            <a:r>
              <a:rPr lang="zh-TW" altLang="en-US" sz="1100" b="1">
                <a:solidFill>
                  <a:srgbClr val="000000"/>
                </a:solidFill>
                <a:latin typeface="標楷體" pitchFamily="65" charset="-120"/>
                <a:ea typeface="標楷體" pitchFamily="65" charset="-120"/>
              </a:rPr>
              <a:t>系統</a:t>
            </a:r>
            <a:endParaRPr lang="zh-TW" altLang="en-US"/>
          </a:p>
        </p:txBody>
      </p:sp>
      <p:sp>
        <p:nvSpPr>
          <p:cNvPr id="218151" name="Rectangle 40"/>
          <p:cNvSpPr>
            <a:spLocks noChangeArrowheads="1"/>
          </p:cNvSpPr>
          <p:nvPr/>
        </p:nvSpPr>
        <p:spPr bwMode="auto">
          <a:xfrm>
            <a:off x="8118475" y="2565400"/>
            <a:ext cx="34925" cy="168275"/>
          </a:xfrm>
          <a:prstGeom prst="rect">
            <a:avLst/>
          </a:prstGeom>
          <a:noFill/>
          <a:ln w="9525">
            <a:noFill/>
            <a:miter lim="800000"/>
            <a:headEnd/>
            <a:tailEnd/>
          </a:ln>
        </p:spPr>
        <p:txBody>
          <a:bodyPr wrap="none" lIns="0" tIns="0" rIns="0" bIns="0">
            <a:spAutoFit/>
          </a:bodyPr>
          <a:lstStyle/>
          <a:p>
            <a:r>
              <a:rPr lang="en-US" altLang="zh-TW" sz="1100" b="1">
                <a:solidFill>
                  <a:srgbClr val="000000"/>
                </a:solidFill>
                <a:latin typeface="Times New Roman" pitchFamily="18" charset="0"/>
              </a:rPr>
              <a:t> </a:t>
            </a:r>
            <a:endParaRPr lang="en-US" altLang="zh-TW"/>
          </a:p>
        </p:txBody>
      </p:sp>
      <p:sp>
        <p:nvSpPr>
          <p:cNvPr id="218152" name="Rectangle 41"/>
          <p:cNvSpPr>
            <a:spLocks noChangeArrowheads="1"/>
          </p:cNvSpPr>
          <p:nvPr/>
        </p:nvSpPr>
        <p:spPr bwMode="auto">
          <a:xfrm>
            <a:off x="7756525" y="2797175"/>
            <a:ext cx="279400" cy="168275"/>
          </a:xfrm>
          <a:prstGeom prst="rect">
            <a:avLst/>
          </a:prstGeom>
          <a:noFill/>
          <a:ln w="9525">
            <a:noFill/>
            <a:miter lim="800000"/>
            <a:headEnd/>
            <a:tailEnd/>
          </a:ln>
        </p:spPr>
        <p:txBody>
          <a:bodyPr wrap="none" lIns="0" tIns="0" rIns="0" bIns="0">
            <a:spAutoFit/>
          </a:bodyPr>
          <a:lstStyle/>
          <a:p>
            <a:r>
              <a:rPr lang="zh-TW" altLang="en-US" sz="1100" b="1">
                <a:solidFill>
                  <a:srgbClr val="000000"/>
                </a:solidFill>
                <a:latin typeface="標楷體" pitchFamily="65" charset="-120"/>
                <a:ea typeface="標楷體" pitchFamily="65" charset="-120"/>
              </a:rPr>
              <a:t>設定</a:t>
            </a:r>
            <a:endParaRPr lang="zh-TW" altLang="en-US"/>
          </a:p>
        </p:txBody>
      </p:sp>
      <p:sp>
        <p:nvSpPr>
          <p:cNvPr id="218153" name="Rectangle 42"/>
          <p:cNvSpPr>
            <a:spLocks noChangeArrowheads="1"/>
          </p:cNvSpPr>
          <p:nvPr/>
        </p:nvSpPr>
        <p:spPr bwMode="auto">
          <a:xfrm>
            <a:off x="8118475" y="2716213"/>
            <a:ext cx="60325" cy="258762"/>
          </a:xfrm>
          <a:prstGeom prst="rect">
            <a:avLst/>
          </a:prstGeom>
          <a:noFill/>
          <a:ln w="9525">
            <a:noFill/>
            <a:miter lim="800000"/>
            <a:headEnd/>
            <a:tailEnd/>
          </a:ln>
        </p:spPr>
        <p:txBody>
          <a:bodyPr wrap="none" lIns="0" tIns="0" rIns="0" bIns="0">
            <a:spAutoFit/>
          </a:bodyPr>
          <a:lstStyle/>
          <a:p>
            <a:r>
              <a:rPr lang="en-US" altLang="zh-TW" sz="1700" b="1">
                <a:solidFill>
                  <a:srgbClr val="000000"/>
                </a:solidFill>
              </a:rPr>
              <a:t> </a:t>
            </a:r>
            <a:endParaRPr lang="en-US" altLang="zh-TW"/>
          </a:p>
        </p:txBody>
      </p:sp>
      <p:sp>
        <p:nvSpPr>
          <p:cNvPr id="218154" name="Line 43"/>
          <p:cNvSpPr>
            <a:spLocks noChangeShapeType="1"/>
          </p:cNvSpPr>
          <p:nvPr/>
        </p:nvSpPr>
        <p:spPr bwMode="auto">
          <a:xfrm flipH="1">
            <a:off x="3097213" y="2978150"/>
            <a:ext cx="3175" cy="414338"/>
          </a:xfrm>
          <a:prstGeom prst="line">
            <a:avLst/>
          </a:prstGeom>
          <a:noFill/>
          <a:ln w="11113">
            <a:solidFill>
              <a:srgbClr val="000000"/>
            </a:solidFill>
            <a:round/>
            <a:headEnd/>
            <a:tailEnd/>
          </a:ln>
        </p:spPr>
        <p:txBody>
          <a:bodyPr/>
          <a:lstStyle/>
          <a:p>
            <a:endParaRPr lang="zh-TW" altLang="en-US"/>
          </a:p>
        </p:txBody>
      </p:sp>
      <p:sp>
        <p:nvSpPr>
          <p:cNvPr id="218155" name="Line 44"/>
          <p:cNvSpPr>
            <a:spLocks noChangeShapeType="1"/>
          </p:cNvSpPr>
          <p:nvPr/>
        </p:nvSpPr>
        <p:spPr bwMode="auto">
          <a:xfrm>
            <a:off x="1827213" y="3186113"/>
            <a:ext cx="2543175" cy="1587"/>
          </a:xfrm>
          <a:prstGeom prst="line">
            <a:avLst/>
          </a:prstGeom>
          <a:noFill/>
          <a:ln w="11113">
            <a:solidFill>
              <a:srgbClr val="000000"/>
            </a:solidFill>
            <a:round/>
            <a:headEnd/>
            <a:tailEnd/>
          </a:ln>
        </p:spPr>
        <p:txBody>
          <a:bodyPr/>
          <a:lstStyle/>
          <a:p>
            <a:endParaRPr lang="zh-TW" altLang="en-US"/>
          </a:p>
        </p:txBody>
      </p:sp>
      <p:sp>
        <p:nvSpPr>
          <p:cNvPr id="218156" name="Line 45"/>
          <p:cNvSpPr>
            <a:spLocks noChangeShapeType="1"/>
          </p:cNvSpPr>
          <p:nvPr/>
        </p:nvSpPr>
        <p:spPr bwMode="auto">
          <a:xfrm>
            <a:off x="1827213" y="3186113"/>
            <a:ext cx="1587" cy="206375"/>
          </a:xfrm>
          <a:prstGeom prst="line">
            <a:avLst/>
          </a:prstGeom>
          <a:noFill/>
          <a:ln w="11113">
            <a:solidFill>
              <a:srgbClr val="000000"/>
            </a:solidFill>
            <a:round/>
            <a:headEnd/>
            <a:tailEnd/>
          </a:ln>
        </p:spPr>
        <p:txBody>
          <a:bodyPr/>
          <a:lstStyle/>
          <a:p>
            <a:endParaRPr lang="zh-TW" altLang="en-US"/>
          </a:p>
        </p:txBody>
      </p:sp>
      <p:sp>
        <p:nvSpPr>
          <p:cNvPr id="218157" name="Line 46"/>
          <p:cNvSpPr>
            <a:spLocks noChangeShapeType="1"/>
          </p:cNvSpPr>
          <p:nvPr/>
        </p:nvSpPr>
        <p:spPr bwMode="auto">
          <a:xfrm>
            <a:off x="4370388" y="3186113"/>
            <a:ext cx="1587" cy="206375"/>
          </a:xfrm>
          <a:prstGeom prst="line">
            <a:avLst/>
          </a:prstGeom>
          <a:noFill/>
          <a:ln w="11113">
            <a:solidFill>
              <a:srgbClr val="000000"/>
            </a:solidFill>
            <a:round/>
            <a:headEnd/>
            <a:tailEnd/>
          </a:ln>
        </p:spPr>
        <p:txBody>
          <a:bodyPr/>
          <a:lstStyle/>
          <a:p>
            <a:endParaRPr lang="zh-TW" altLang="en-US"/>
          </a:p>
        </p:txBody>
      </p:sp>
      <p:sp>
        <p:nvSpPr>
          <p:cNvPr id="218158" name="Rectangle 47"/>
          <p:cNvSpPr>
            <a:spLocks noChangeArrowheads="1"/>
          </p:cNvSpPr>
          <p:nvPr/>
        </p:nvSpPr>
        <p:spPr bwMode="auto">
          <a:xfrm>
            <a:off x="1482725" y="3392488"/>
            <a:ext cx="917575" cy="311150"/>
          </a:xfrm>
          <a:prstGeom prst="rect">
            <a:avLst/>
          </a:prstGeom>
          <a:solidFill>
            <a:srgbClr val="FFFFFF"/>
          </a:solidFill>
          <a:ln w="9525">
            <a:noFill/>
            <a:miter lim="800000"/>
            <a:headEnd/>
            <a:tailEnd/>
          </a:ln>
        </p:spPr>
        <p:txBody>
          <a:bodyPr/>
          <a:lstStyle/>
          <a:p>
            <a:endParaRPr lang="zh-TW" altLang="en-US"/>
          </a:p>
        </p:txBody>
      </p:sp>
      <p:sp>
        <p:nvSpPr>
          <p:cNvPr id="218159" name="Rectangle 48"/>
          <p:cNvSpPr>
            <a:spLocks noChangeArrowheads="1"/>
          </p:cNvSpPr>
          <p:nvPr/>
        </p:nvSpPr>
        <p:spPr bwMode="auto">
          <a:xfrm>
            <a:off x="1482725" y="3392488"/>
            <a:ext cx="917575" cy="311150"/>
          </a:xfrm>
          <a:prstGeom prst="rect">
            <a:avLst/>
          </a:prstGeom>
          <a:noFill/>
          <a:ln w="11113">
            <a:solidFill>
              <a:srgbClr val="000000"/>
            </a:solidFill>
            <a:miter lim="800000"/>
            <a:headEnd/>
            <a:tailEnd/>
          </a:ln>
        </p:spPr>
        <p:txBody>
          <a:bodyPr/>
          <a:lstStyle/>
          <a:p>
            <a:endParaRPr lang="zh-TW" altLang="en-US"/>
          </a:p>
        </p:txBody>
      </p:sp>
      <p:sp>
        <p:nvSpPr>
          <p:cNvPr id="218160" name="Rectangle 49"/>
          <p:cNvSpPr>
            <a:spLocks noChangeArrowheads="1"/>
          </p:cNvSpPr>
          <p:nvPr/>
        </p:nvSpPr>
        <p:spPr bwMode="auto">
          <a:xfrm>
            <a:off x="1581150" y="3463925"/>
            <a:ext cx="152400" cy="182563"/>
          </a:xfrm>
          <a:prstGeom prst="rect">
            <a:avLst/>
          </a:prstGeom>
          <a:noFill/>
          <a:ln w="9525">
            <a:noFill/>
            <a:miter lim="800000"/>
            <a:headEnd/>
            <a:tailEnd/>
          </a:ln>
        </p:spPr>
        <p:txBody>
          <a:bodyPr wrap="none" lIns="0" tIns="0" rIns="0" bIns="0">
            <a:spAutoFit/>
          </a:bodyPr>
          <a:lstStyle/>
          <a:p>
            <a:r>
              <a:rPr lang="zh-TW" altLang="en-US" sz="1200" b="1">
                <a:solidFill>
                  <a:srgbClr val="000000"/>
                </a:solidFill>
                <a:latin typeface="標楷體" pitchFamily="65" charset="-120"/>
                <a:ea typeface="標楷體" pitchFamily="65" charset="-120"/>
              </a:rPr>
              <a:t>人</a:t>
            </a:r>
            <a:endParaRPr lang="zh-TW" altLang="en-US" sz="1200" b="1"/>
          </a:p>
        </p:txBody>
      </p:sp>
      <p:sp>
        <p:nvSpPr>
          <p:cNvPr id="218161" name="Rectangle 50"/>
          <p:cNvSpPr>
            <a:spLocks noChangeArrowheads="1"/>
          </p:cNvSpPr>
          <p:nvPr/>
        </p:nvSpPr>
        <p:spPr bwMode="auto">
          <a:xfrm>
            <a:off x="1760538" y="3463925"/>
            <a:ext cx="69850" cy="168275"/>
          </a:xfrm>
          <a:prstGeom prst="rect">
            <a:avLst/>
          </a:prstGeom>
          <a:noFill/>
          <a:ln w="9525">
            <a:noFill/>
            <a:miter lim="800000"/>
            <a:headEnd/>
            <a:tailEnd/>
          </a:ln>
        </p:spPr>
        <p:txBody>
          <a:bodyPr wrap="none" lIns="0" tIns="0" rIns="0" bIns="0">
            <a:spAutoFit/>
          </a:bodyPr>
          <a:lstStyle/>
          <a:p>
            <a:r>
              <a:rPr lang="en-US" altLang="zh-TW" sz="1100">
                <a:solidFill>
                  <a:srgbClr val="000000"/>
                </a:solidFill>
                <a:latin typeface="標楷體" pitchFamily="65" charset="-120"/>
                <a:ea typeface="標楷體" pitchFamily="65" charset="-120"/>
              </a:rPr>
              <a:t> </a:t>
            </a:r>
            <a:endParaRPr lang="en-US" altLang="zh-TW"/>
          </a:p>
        </p:txBody>
      </p:sp>
      <p:sp>
        <p:nvSpPr>
          <p:cNvPr id="218162" name="Rectangle 51"/>
          <p:cNvSpPr>
            <a:spLocks noChangeArrowheads="1"/>
          </p:cNvSpPr>
          <p:nvPr/>
        </p:nvSpPr>
        <p:spPr bwMode="auto">
          <a:xfrm>
            <a:off x="1851025" y="3463925"/>
            <a:ext cx="152400" cy="182563"/>
          </a:xfrm>
          <a:prstGeom prst="rect">
            <a:avLst/>
          </a:prstGeom>
          <a:noFill/>
          <a:ln w="9525">
            <a:noFill/>
            <a:miter lim="800000"/>
            <a:headEnd/>
            <a:tailEnd/>
          </a:ln>
        </p:spPr>
        <p:txBody>
          <a:bodyPr wrap="none" lIns="0" tIns="0" rIns="0" bIns="0">
            <a:spAutoFit/>
          </a:bodyPr>
          <a:lstStyle/>
          <a:p>
            <a:r>
              <a:rPr lang="zh-TW" altLang="en-US" sz="1200" b="1">
                <a:solidFill>
                  <a:srgbClr val="000000"/>
                </a:solidFill>
                <a:latin typeface="標楷體" pitchFamily="65" charset="-120"/>
                <a:ea typeface="標楷體" pitchFamily="65" charset="-120"/>
              </a:rPr>
              <a:t>員</a:t>
            </a:r>
            <a:endParaRPr lang="zh-TW" altLang="en-US" sz="1200" b="1"/>
          </a:p>
        </p:txBody>
      </p:sp>
      <p:sp>
        <p:nvSpPr>
          <p:cNvPr id="218163" name="Rectangle 52"/>
          <p:cNvSpPr>
            <a:spLocks noChangeArrowheads="1"/>
          </p:cNvSpPr>
          <p:nvPr/>
        </p:nvSpPr>
        <p:spPr bwMode="auto">
          <a:xfrm>
            <a:off x="2032000" y="3463925"/>
            <a:ext cx="69850" cy="168275"/>
          </a:xfrm>
          <a:prstGeom prst="rect">
            <a:avLst/>
          </a:prstGeom>
          <a:noFill/>
          <a:ln w="9525">
            <a:noFill/>
            <a:miter lim="800000"/>
            <a:headEnd/>
            <a:tailEnd/>
          </a:ln>
        </p:spPr>
        <p:txBody>
          <a:bodyPr wrap="none" lIns="0" tIns="0" rIns="0" bIns="0">
            <a:spAutoFit/>
          </a:bodyPr>
          <a:lstStyle/>
          <a:p>
            <a:r>
              <a:rPr lang="en-US" altLang="zh-TW" sz="1100">
                <a:solidFill>
                  <a:srgbClr val="000000"/>
                </a:solidFill>
                <a:latin typeface="標楷體" pitchFamily="65" charset="-120"/>
                <a:ea typeface="標楷體" pitchFamily="65" charset="-120"/>
              </a:rPr>
              <a:t> </a:t>
            </a:r>
            <a:endParaRPr lang="en-US" altLang="zh-TW"/>
          </a:p>
        </p:txBody>
      </p:sp>
      <p:sp>
        <p:nvSpPr>
          <p:cNvPr id="218164" name="Rectangle 53"/>
          <p:cNvSpPr>
            <a:spLocks noChangeArrowheads="1"/>
          </p:cNvSpPr>
          <p:nvPr/>
        </p:nvSpPr>
        <p:spPr bwMode="auto">
          <a:xfrm>
            <a:off x="2122488" y="3463925"/>
            <a:ext cx="152400" cy="182563"/>
          </a:xfrm>
          <a:prstGeom prst="rect">
            <a:avLst/>
          </a:prstGeom>
          <a:noFill/>
          <a:ln w="9525">
            <a:noFill/>
            <a:miter lim="800000"/>
            <a:headEnd/>
            <a:tailEnd/>
          </a:ln>
        </p:spPr>
        <p:txBody>
          <a:bodyPr wrap="none" lIns="0" tIns="0" rIns="0" bIns="0">
            <a:spAutoFit/>
          </a:bodyPr>
          <a:lstStyle/>
          <a:p>
            <a:r>
              <a:rPr lang="zh-TW" altLang="en-US" sz="1200" b="1">
                <a:solidFill>
                  <a:srgbClr val="000000"/>
                </a:solidFill>
                <a:latin typeface="標楷體" pitchFamily="65" charset="-120"/>
                <a:ea typeface="標楷體" pitchFamily="65" charset="-120"/>
              </a:rPr>
              <a:t>面</a:t>
            </a:r>
            <a:endParaRPr lang="zh-TW" altLang="en-US" sz="1200" b="1"/>
          </a:p>
        </p:txBody>
      </p:sp>
      <p:sp>
        <p:nvSpPr>
          <p:cNvPr id="218165" name="Rectangle 54"/>
          <p:cNvSpPr>
            <a:spLocks noChangeArrowheads="1"/>
          </p:cNvSpPr>
          <p:nvPr/>
        </p:nvSpPr>
        <p:spPr bwMode="auto">
          <a:xfrm>
            <a:off x="2303463" y="3463925"/>
            <a:ext cx="69850" cy="168275"/>
          </a:xfrm>
          <a:prstGeom prst="rect">
            <a:avLst/>
          </a:prstGeom>
          <a:noFill/>
          <a:ln w="9525">
            <a:noFill/>
            <a:miter lim="800000"/>
            <a:headEnd/>
            <a:tailEnd/>
          </a:ln>
        </p:spPr>
        <p:txBody>
          <a:bodyPr wrap="none" lIns="0" tIns="0" rIns="0" bIns="0">
            <a:spAutoFit/>
          </a:bodyPr>
          <a:lstStyle/>
          <a:p>
            <a:r>
              <a:rPr lang="en-US" altLang="zh-TW" sz="1100">
                <a:solidFill>
                  <a:srgbClr val="000000"/>
                </a:solidFill>
                <a:latin typeface="標楷體" pitchFamily="65" charset="-120"/>
                <a:ea typeface="標楷體" pitchFamily="65" charset="-120"/>
              </a:rPr>
              <a:t> </a:t>
            </a:r>
            <a:endParaRPr lang="en-US" altLang="zh-TW"/>
          </a:p>
        </p:txBody>
      </p:sp>
      <p:sp>
        <p:nvSpPr>
          <p:cNvPr id="218166" name="Rectangle 55"/>
          <p:cNvSpPr>
            <a:spLocks noChangeArrowheads="1"/>
          </p:cNvSpPr>
          <p:nvPr/>
        </p:nvSpPr>
        <p:spPr bwMode="auto">
          <a:xfrm>
            <a:off x="2833688" y="3375025"/>
            <a:ext cx="1008062" cy="311150"/>
          </a:xfrm>
          <a:prstGeom prst="rect">
            <a:avLst/>
          </a:prstGeom>
          <a:solidFill>
            <a:srgbClr val="FFFFFF"/>
          </a:solidFill>
          <a:ln w="9525">
            <a:noFill/>
            <a:miter lim="800000"/>
            <a:headEnd/>
            <a:tailEnd/>
          </a:ln>
        </p:spPr>
        <p:txBody>
          <a:bodyPr/>
          <a:lstStyle/>
          <a:p>
            <a:endParaRPr lang="zh-TW" altLang="en-US"/>
          </a:p>
        </p:txBody>
      </p:sp>
      <p:sp>
        <p:nvSpPr>
          <p:cNvPr id="218167" name="Rectangle 56"/>
          <p:cNvSpPr>
            <a:spLocks noChangeArrowheads="1"/>
          </p:cNvSpPr>
          <p:nvPr/>
        </p:nvSpPr>
        <p:spPr bwMode="auto">
          <a:xfrm>
            <a:off x="2833688" y="3375025"/>
            <a:ext cx="1008062" cy="311150"/>
          </a:xfrm>
          <a:prstGeom prst="rect">
            <a:avLst/>
          </a:prstGeom>
          <a:noFill/>
          <a:ln w="11113">
            <a:solidFill>
              <a:srgbClr val="000000"/>
            </a:solidFill>
            <a:miter lim="800000"/>
            <a:headEnd/>
            <a:tailEnd/>
          </a:ln>
        </p:spPr>
        <p:txBody>
          <a:bodyPr/>
          <a:lstStyle/>
          <a:p>
            <a:endParaRPr lang="zh-TW" altLang="en-US"/>
          </a:p>
        </p:txBody>
      </p:sp>
      <p:sp>
        <p:nvSpPr>
          <p:cNvPr id="218168" name="Rectangle 57"/>
          <p:cNvSpPr>
            <a:spLocks noChangeArrowheads="1"/>
          </p:cNvSpPr>
          <p:nvPr/>
        </p:nvSpPr>
        <p:spPr bwMode="auto">
          <a:xfrm>
            <a:off x="2976563" y="3446463"/>
            <a:ext cx="152400" cy="182562"/>
          </a:xfrm>
          <a:prstGeom prst="rect">
            <a:avLst/>
          </a:prstGeom>
          <a:noFill/>
          <a:ln w="9525">
            <a:noFill/>
            <a:miter lim="800000"/>
            <a:headEnd/>
            <a:tailEnd/>
          </a:ln>
        </p:spPr>
        <p:txBody>
          <a:bodyPr wrap="none" lIns="0" tIns="0" rIns="0" bIns="0">
            <a:spAutoFit/>
          </a:bodyPr>
          <a:lstStyle/>
          <a:p>
            <a:r>
              <a:rPr lang="zh-TW" altLang="en-US" sz="1200" b="1">
                <a:solidFill>
                  <a:srgbClr val="000000"/>
                </a:solidFill>
                <a:latin typeface="標楷體" pitchFamily="65" charset="-120"/>
                <a:ea typeface="標楷體" pitchFamily="65" charset="-120"/>
              </a:rPr>
              <a:t>內</a:t>
            </a:r>
            <a:endParaRPr lang="zh-TW" altLang="en-US" sz="1200" b="1"/>
          </a:p>
        </p:txBody>
      </p:sp>
      <p:sp>
        <p:nvSpPr>
          <p:cNvPr id="218169" name="Rectangle 58"/>
          <p:cNvSpPr>
            <a:spLocks noChangeArrowheads="1"/>
          </p:cNvSpPr>
          <p:nvPr/>
        </p:nvSpPr>
        <p:spPr bwMode="auto">
          <a:xfrm>
            <a:off x="3157538" y="3446463"/>
            <a:ext cx="69850" cy="168275"/>
          </a:xfrm>
          <a:prstGeom prst="rect">
            <a:avLst/>
          </a:prstGeom>
          <a:noFill/>
          <a:ln w="9525">
            <a:noFill/>
            <a:miter lim="800000"/>
            <a:headEnd/>
            <a:tailEnd/>
          </a:ln>
        </p:spPr>
        <p:txBody>
          <a:bodyPr wrap="none" lIns="0" tIns="0" rIns="0" bIns="0">
            <a:spAutoFit/>
          </a:bodyPr>
          <a:lstStyle/>
          <a:p>
            <a:r>
              <a:rPr lang="en-US" altLang="zh-TW" sz="1100">
                <a:solidFill>
                  <a:srgbClr val="000000"/>
                </a:solidFill>
                <a:latin typeface="標楷體" pitchFamily="65" charset="-120"/>
                <a:ea typeface="標楷體" pitchFamily="65" charset="-120"/>
              </a:rPr>
              <a:t> </a:t>
            </a:r>
            <a:endParaRPr lang="en-US" altLang="zh-TW"/>
          </a:p>
        </p:txBody>
      </p:sp>
      <p:sp>
        <p:nvSpPr>
          <p:cNvPr id="218170" name="Rectangle 59"/>
          <p:cNvSpPr>
            <a:spLocks noChangeArrowheads="1"/>
          </p:cNvSpPr>
          <p:nvPr/>
        </p:nvSpPr>
        <p:spPr bwMode="auto">
          <a:xfrm>
            <a:off x="3248025" y="3446463"/>
            <a:ext cx="152400" cy="182562"/>
          </a:xfrm>
          <a:prstGeom prst="rect">
            <a:avLst/>
          </a:prstGeom>
          <a:noFill/>
          <a:ln w="9525">
            <a:noFill/>
            <a:miter lim="800000"/>
            <a:headEnd/>
            <a:tailEnd/>
          </a:ln>
        </p:spPr>
        <p:txBody>
          <a:bodyPr wrap="none" lIns="0" tIns="0" rIns="0" bIns="0">
            <a:spAutoFit/>
          </a:bodyPr>
          <a:lstStyle/>
          <a:p>
            <a:r>
              <a:rPr lang="zh-TW" altLang="en-US" sz="1200" b="1">
                <a:solidFill>
                  <a:srgbClr val="000000"/>
                </a:solidFill>
                <a:latin typeface="標楷體" pitchFamily="65" charset="-120"/>
                <a:ea typeface="標楷體" pitchFamily="65" charset="-120"/>
              </a:rPr>
              <a:t>容</a:t>
            </a:r>
            <a:endParaRPr lang="zh-TW" altLang="en-US" sz="1200" b="1"/>
          </a:p>
        </p:txBody>
      </p:sp>
      <p:sp>
        <p:nvSpPr>
          <p:cNvPr id="218171" name="Rectangle 60"/>
          <p:cNvSpPr>
            <a:spLocks noChangeArrowheads="1"/>
          </p:cNvSpPr>
          <p:nvPr/>
        </p:nvSpPr>
        <p:spPr bwMode="auto">
          <a:xfrm>
            <a:off x="3429000" y="3446463"/>
            <a:ext cx="69850" cy="168275"/>
          </a:xfrm>
          <a:prstGeom prst="rect">
            <a:avLst/>
          </a:prstGeom>
          <a:noFill/>
          <a:ln w="9525">
            <a:noFill/>
            <a:miter lim="800000"/>
            <a:headEnd/>
            <a:tailEnd/>
          </a:ln>
        </p:spPr>
        <p:txBody>
          <a:bodyPr wrap="none" lIns="0" tIns="0" rIns="0" bIns="0">
            <a:spAutoFit/>
          </a:bodyPr>
          <a:lstStyle/>
          <a:p>
            <a:r>
              <a:rPr lang="en-US" altLang="zh-TW" sz="1100">
                <a:solidFill>
                  <a:srgbClr val="000000"/>
                </a:solidFill>
                <a:latin typeface="標楷體" pitchFamily="65" charset="-120"/>
                <a:ea typeface="標楷體" pitchFamily="65" charset="-120"/>
              </a:rPr>
              <a:t> </a:t>
            </a:r>
            <a:endParaRPr lang="en-US" altLang="zh-TW"/>
          </a:p>
        </p:txBody>
      </p:sp>
      <p:sp>
        <p:nvSpPr>
          <p:cNvPr id="218172" name="Rectangle 61"/>
          <p:cNvSpPr>
            <a:spLocks noChangeArrowheads="1"/>
          </p:cNvSpPr>
          <p:nvPr/>
        </p:nvSpPr>
        <p:spPr bwMode="auto">
          <a:xfrm>
            <a:off x="3519488" y="3446463"/>
            <a:ext cx="152400" cy="182562"/>
          </a:xfrm>
          <a:prstGeom prst="rect">
            <a:avLst/>
          </a:prstGeom>
          <a:noFill/>
          <a:ln w="9525">
            <a:noFill/>
            <a:miter lim="800000"/>
            <a:headEnd/>
            <a:tailEnd/>
          </a:ln>
        </p:spPr>
        <p:txBody>
          <a:bodyPr wrap="none" lIns="0" tIns="0" rIns="0" bIns="0">
            <a:spAutoFit/>
          </a:bodyPr>
          <a:lstStyle/>
          <a:p>
            <a:r>
              <a:rPr lang="zh-TW" altLang="en-US" sz="1200" b="1">
                <a:solidFill>
                  <a:srgbClr val="000000"/>
                </a:solidFill>
                <a:latin typeface="標楷體" pitchFamily="65" charset="-120"/>
                <a:ea typeface="標楷體" pitchFamily="65" charset="-120"/>
              </a:rPr>
              <a:t>面</a:t>
            </a:r>
            <a:endParaRPr lang="zh-TW" altLang="en-US" sz="1200" b="1"/>
          </a:p>
        </p:txBody>
      </p:sp>
      <p:sp>
        <p:nvSpPr>
          <p:cNvPr id="218173" name="Rectangle 62"/>
          <p:cNvSpPr>
            <a:spLocks noChangeArrowheads="1"/>
          </p:cNvSpPr>
          <p:nvPr/>
        </p:nvSpPr>
        <p:spPr bwMode="auto">
          <a:xfrm>
            <a:off x="3698875" y="3446463"/>
            <a:ext cx="69850" cy="168275"/>
          </a:xfrm>
          <a:prstGeom prst="rect">
            <a:avLst/>
          </a:prstGeom>
          <a:noFill/>
          <a:ln w="9525">
            <a:noFill/>
            <a:miter lim="800000"/>
            <a:headEnd/>
            <a:tailEnd/>
          </a:ln>
        </p:spPr>
        <p:txBody>
          <a:bodyPr wrap="none" lIns="0" tIns="0" rIns="0" bIns="0">
            <a:spAutoFit/>
          </a:bodyPr>
          <a:lstStyle/>
          <a:p>
            <a:r>
              <a:rPr lang="en-US" altLang="zh-TW" sz="1100">
                <a:solidFill>
                  <a:srgbClr val="000000"/>
                </a:solidFill>
                <a:latin typeface="標楷體" pitchFamily="65" charset="-120"/>
                <a:ea typeface="標楷體" pitchFamily="65" charset="-120"/>
              </a:rPr>
              <a:t> </a:t>
            </a:r>
            <a:endParaRPr lang="en-US" altLang="zh-TW"/>
          </a:p>
        </p:txBody>
      </p:sp>
      <p:sp>
        <p:nvSpPr>
          <p:cNvPr id="218174" name="Rectangle 63"/>
          <p:cNvSpPr>
            <a:spLocks noChangeArrowheads="1"/>
          </p:cNvSpPr>
          <p:nvPr/>
        </p:nvSpPr>
        <p:spPr bwMode="auto">
          <a:xfrm>
            <a:off x="4008438" y="3375025"/>
            <a:ext cx="917575" cy="311150"/>
          </a:xfrm>
          <a:prstGeom prst="rect">
            <a:avLst/>
          </a:prstGeom>
          <a:solidFill>
            <a:srgbClr val="FFFFFF"/>
          </a:solidFill>
          <a:ln w="9525">
            <a:noFill/>
            <a:miter lim="800000"/>
            <a:headEnd/>
            <a:tailEnd/>
          </a:ln>
        </p:spPr>
        <p:txBody>
          <a:bodyPr/>
          <a:lstStyle/>
          <a:p>
            <a:endParaRPr lang="zh-TW" altLang="en-US"/>
          </a:p>
        </p:txBody>
      </p:sp>
      <p:sp>
        <p:nvSpPr>
          <p:cNvPr id="218175" name="Rectangle 64"/>
          <p:cNvSpPr>
            <a:spLocks noChangeArrowheads="1"/>
          </p:cNvSpPr>
          <p:nvPr/>
        </p:nvSpPr>
        <p:spPr bwMode="auto">
          <a:xfrm>
            <a:off x="4008438" y="3375025"/>
            <a:ext cx="917575" cy="311150"/>
          </a:xfrm>
          <a:prstGeom prst="rect">
            <a:avLst/>
          </a:prstGeom>
          <a:noFill/>
          <a:ln w="11113">
            <a:solidFill>
              <a:srgbClr val="000000"/>
            </a:solidFill>
            <a:miter lim="800000"/>
            <a:headEnd/>
            <a:tailEnd/>
          </a:ln>
        </p:spPr>
        <p:txBody>
          <a:bodyPr/>
          <a:lstStyle/>
          <a:p>
            <a:endParaRPr lang="zh-TW" altLang="en-US"/>
          </a:p>
        </p:txBody>
      </p:sp>
      <p:sp>
        <p:nvSpPr>
          <p:cNvPr id="218176" name="Rectangle 65"/>
          <p:cNvSpPr>
            <a:spLocks noChangeArrowheads="1"/>
          </p:cNvSpPr>
          <p:nvPr/>
        </p:nvSpPr>
        <p:spPr bwMode="auto">
          <a:xfrm>
            <a:off x="4060825" y="3446463"/>
            <a:ext cx="69850" cy="168275"/>
          </a:xfrm>
          <a:prstGeom prst="rect">
            <a:avLst/>
          </a:prstGeom>
          <a:noFill/>
          <a:ln w="9525">
            <a:noFill/>
            <a:miter lim="800000"/>
            <a:headEnd/>
            <a:tailEnd/>
          </a:ln>
        </p:spPr>
        <p:txBody>
          <a:bodyPr wrap="none" lIns="0" tIns="0" rIns="0" bIns="0">
            <a:spAutoFit/>
          </a:bodyPr>
          <a:lstStyle/>
          <a:p>
            <a:r>
              <a:rPr lang="en-US" altLang="zh-TW" sz="1100" b="1">
                <a:solidFill>
                  <a:srgbClr val="000000"/>
                </a:solidFill>
                <a:latin typeface="標楷體" pitchFamily="65" charset="-120"/>
                <a:ea typeface="標楷體" pitchFamily="65" charset="-120"/>
              </a:rPr>
              <a:t> </a:t>
            </a:r>
            <a:endParaRPr lang="en-US" altLang="zh-TW"/>
          </a:p>
        </p:txBody>
      </p:sp>
      <p:sp>
        <p:nvSpPr>
          <p:cNvPr id="218177" name="Rectangle 66"/>
          <p:cNvSpPr>
            <a:spLocks noChangeArrowheads="1"/>
          </p:cNvSpPr>
          <p:nvPr/>
        </p:nvSpPr>
        <p:spPr bwMode="auto">
          <a:xfrm>
            <a:off x="4151313" y="3446463"/>
            <a:ext cx="152400" cy="182562"/>
          </a:xfrm>
          <a:prstGeom prst="rect">
            <a:avLst/>
          </a:prstGeom>
          <a:noFill/>
          <a:ln w="9525">
            <a:noFill/>
            <a:miter lim="800000"/>
            <a:headEnd/>
            <a:tailEnd/>
          </a:ln>
        </p:spPr>
        <p:txBody>
          <a:bodyPr wrap="none" lIns="0" tIns="0" rIns="0" bIns="0">
            <a:spAutoFit/>
          </a:bodyPr>
          <a:lstStyle/>
          <a:p>
            <a:r>
              <a:rPr lang="zh-TW" altLang="en-US" sz="1200" b="1">
                <a:solidFill>
                  <a:srgbClr val="000000"/>
                </a:solidFill>
                <a:latin typeface="標楷體" pitchFamily="65" charset="-120"/>
                <a:ea typeface="標楷體" pitchFamily="65" charset="-120"/>
              </a:rPr>
              <a:t>社</a:t>
            </a:r>
            <a:endParaRPr lang="zh-TW" altLang="en-US" sz="1200" b="1"/>
          </a:p>
        </p:txBody>
      </p:sp>
      <p:sp>
        <p:nvSpPr>
          <p:cNvPr id="218178" name="Rectangle 67"/>
          <p:cNvSpPr>
            <a:spLocks noChangeArrowheads="1"/>
          </p:cNvSpPr>
          <p:nvPr/>
        </p:nvSpPr>
        <p:spPr bwMode="auto">
          <a:xfrm>
            <a:off x="4332288" y="3446463"/>
            <a:ext cx="69850" cy="168275"/>
          </a:xfrm>
          <a:prstGeom prst="rect">
            <a:avLst/>
          </a:prstGeom>
          <a:noFill/>
          <a:ln w="9525">
            <a:noFill/>
            <a:miter lim="800000"/>
            <a:headEnd/>
            <a:tailEnd/>
          </a:ln>
        </p:spPr>
        <p:txBody>
          <a:bodyPr wrap="none" lIns="0" tIns="0" rIns="0" bIns="0">
            <a:spAutoFit/>
          </a:bodyPr>
          <a:lstStyle/>
          <a:p>
            <a:r>
              <a:rPr lang="en-US" altLang="zh-TW" sz="1100">
                <a:solidFill>
                  <a:srgbClr val="000000"/>
                </a:solidFill>
                <a:latin typeface="標楷體" pitchFamily="65" charset="-120"/>
                <a:ea typeface="標楷體" pitchFamily="65" charset="-120"/>
              </a:rPr>
              <a:t> </a:t>
            </a:r>
            <a:endParaRPr lang="en-US" altLang="zh-TW"/>
          </a:p>
        </p:txBody>
      </p:sp>
      <p:sp>
        <p:nvSpPr>
          <p:cNvPr id="218179" name="Rectangle 68"/>
          <p:cNvSpPr>
            <a:spLocks noChangeArrowheads="1"/>
          </p:cNvSpPr>
          <p:nvPr/>
        </p:nvSpPr>
        <p:spPr bwMode="auto">
          <a:xfrm>
            <a:off x="4422775" y="3446463"/>
            <a:ext cx="152400" cy="182562"/>
          </a:xfrm>
          <a:prstGeom prst="rect">
            <a:avLst/>
          </a:prstGeom>
          <a:noFill/>
          <a:ln w="9525">
            <a:noFill/>
            <a:miter lim="800000"/>
            <a:headEnd/>
            <a:tailEnd/>
          </a:ln>
        </p:spPr>
        <p:txBody>
          <a:bodyPr wrap="none" lIns="0" tIns="0" rIns="0" bIns="0">
            <a:spAutoFit/>
          </a:bodyPr>
          <a:lstStyle/>
          <a:p>
            <a:r>
              <a:rPr lang="zh-TW" altLang="en-US" sz="1200" b="1">
                <a:solidFill>
                  <a:srgbClr val="000000"/>
                </a:solidFill>
                <a:latin typeface="標楷體" pitchFamily="65" charset="-120"/>
                <a:ea typeface="標楷體" pitchFamily="65" charset="-120"/>
              </a:rPr>
              <a:t>群</a:t>
            </a:r>
            <a:endParaRPr lang="zh-TW" altLang="en-US" sz="1200" b="1"/>
          </a:p>
        </p:txBody>
      </p:sp>
      <p:sp>
        <p:nvSpPr>
          <p:cNvPr id="218180" name="Rectangle 69"/>
          <p:cNvSpPr>
            <a:spLocks noChangeArrowheads="1"/>
          </p:cNvSpPr>
          <p:nvPr/>
        </p:nvSpPr>
        <p:spPr bwMode="auto">
          <a:xfrm>
            <a:off x="4603750" y="3446463"/>
            <a:ext cx="69850" cy="168275"/>
          </a:xfrm>
          <a:prstGeom prst="rect">
            <a:avLst/>
          </a:prstGeom>
          <a:noFill/>
          <a:ln w="9525">
            <a:noFill/>
            <a:miter lim="800000"/>
            <a:headEnd/>
            <a:tailEnd/>
          </a:ln>
        </p:spPr>
        <p:txBody>
          <a:bodyPr wrap="none" lIns="0" tIns="0" rIns="0" bIns="0">
            <a:spAutoFit/>
          </a:bodyPr>
          <a:lstStyle/>
          <a:p>
            <a:r>
              <a:rPr lang="en-US" altLang="zh-TW" sz="1100">
                <a:solidFill>
                  <a:srgbClr val="000000"/>
                </a:solidFill>
                <a:latin typeface="標楷體" pitchFamily="65" charset="-120"/>
                <a:ea typeface="標楷體" pitchFamily="65" charset="-120"/>
              </a:rPr>
              <a:t> </a:t>
            </a:r>
            <a:endParaRPr lang="en-US" altLang="zh-TW"/>
          </a:p>
        </p:txBody>
      </p:sp>
      <p:sp>
        <p:nvSpPr>
          <p:cNvPr id="218181" name="Rectangle 70"/>
          <p:cNvSpPr>
            <a:spLocks noChangeArrowheads="1"/>
          </p:cNvSpPr>
          <p:nvPr/>
        </p:nvSpPr>
        <p:spPr bwMode="auto">
          <a:xfrm>
            <a:off x="4694238" y="3446463"/>
            <a:ext cx="152400" cy="182562"/>
          </a:xfrm>
          <a:prstGeom prst="rect">
            <a:avLst/>
          </a:prstGeom>
          <a:noFill/>
          <a:ln w="9525">
            <a:noFill/>
            <a:miter lim="800000"/>
            <a:headEnd/>
            <a:tailEnd/>
          </a:ln>
        </p:spPr>
        <p:txBody>
          <a:bodyPr wrap="none" lIns="0" tIns="0" rIns="0" bIns="0">
            <a:spAutoFit/>
          </a:bodyPr>
          <a:lstStyle/>
          <a:p>
            <a:r>
              <a:rPr lang="zh-TW" altLang="en-US" sz="1200" b="1">
                <a:solidFill>
                  <a:srgbClr val="000000"/>
                </a:solidFill>
                <a:latin typeface="標楷體" pitchFamily="65" charset="-120"/>
                <a:ea typeface="標楷體" pitchFamily="65" charset="-120"/>
              </a:rPr>
              <a:t>面</a:t>
            </a:r>
            <a:endParaRPr lang="zh-TW" altLang="en-US" sz="1200" b="1"/>
          </a:p>
        </p:txBody>
      </p:sp>
      <p:sp>
        <p:nvSpPr>
          <p:cNvPr id="218182" name="Rectangle 71"/>
          <p:cNvSpPr>
            <a:spLocks noChangeArrowheads="1"/>
          </p:cNvSpPr>
          <p:nvPr/>
        </p:nvSpPr>
        <p:spPr bwMode="auto">
          <a:xfrm>
            <a:off x="4873625" y="3446463"/>
            <a:ext cx="69850" cy="168275"/>
          </a:xfrm>
          <a:prstGeom prst="rect">
            <a:avLst/>
          </a:prstGeom>
          <a:noFill/>
          <a:ln w="9525">
            <a:noFill/>
            <a:miter lim="800000"/>
            <a:headEnd/>
            <a:tailEnd/>
          </a:ln>
        </p:spPr>
        <p:txBody>
          <a:bodyPr wrap="none" lIns="0" tIns="0" rIns="0" bIns="0">
            <a:spAutoFit/>
          </a:bodyPr>
          <a:lstStyle/>
          <a:p>
            <a:r>
              <a:rPr lang="en-US" altLang="zh-TW" sz="1100">
                <a:solidFill>
                  <a:srgbClr val="000000"/>
                </a:solidFill>
                <a:latin typeface="標楷體" pitchFamily="65" charset="-120"/>
                <a:ea typeface="標楷體" pitchFamily="65" charset="-120"/>
              </a:rPr>
              <a:t> </a:t>
            </a:r>
            <a:endParaRPr lang="en-US" altLang="zh-TW"/>
          </a:p>
        </p:txBody>
      </p:sp>
      <p:sp>
        <p:nvSpPr>
          <p:cNvPr id="218183" name="Line 72"/>
          <p:cNvSpPr>
            <a:spLocks noChangeShapeType="1"/>
          </p:cNvSpPr>
          <p:nvPr/>
        </p:nvSpPr>
        <p:spPr bwMode="auto">
          <a:xfrm flipH="1">
            <a:off x="1998663" y="3703638"/>
            <a:ext cx="1587" cy="138112"/>
          </a:xfrm>
          <a:prstGeom prst="line">
            <a:avLst/>
          </a:prstGeom>
          <a:noFill/>
          <a:ln w="11113">
            <a:solidFill>
              <a:srgbClr val="000000"/>
            </a:solidFill>
            <a:round/>
            <a:headEnd/>
            <a:tailEnd/>
          </a:ln>
        </p:spPr>
        <p:txBody>
          <a:bodyPr/>
          <a:lstStyle/>
          <a:p>
            <a:endParaRPr lang="zh-TW" altLang="en-US"/>
          </a:p>
        </p:txBody>
      </p:sp>
      <p:sp>
        <p:nvSpPr>
          <p:cNvPr id="218184" name="Line 73"/>
          <p:cNvSpPr>
            <a:spLocks noChangeShapeType="1"/>
          </p:cNvSpPr>
          <p:nvPr/>
        </p:nvSpPr>
        <p:spPr bwMode="auto">
          <a:xfrm>
            <a:off x="1482725" y="3860800"/>
            <a:ext cx="1031875" cy="1588"/>
          </a:xfrm>
          <a:prstGeom prst="line">
            <a:avLst/>
          </a:prstGeom>
          <a:noFill/>
          <a:ln w="11113">
            <a:solidFill>
              <a:srgbClr val="000000"/>
            </a:solidFill>
            <a:round/>
            <a:headEnd/>
            <a:tailEnd/>
          </a:ln>
        </p:spPr>
        <p:txBody>
          <a:bodyPr/>
          <a:lstStyle/>
          <a:p>
            <a:endParaRPr lang="zh-TW" altLang="en-US"/>
          </a:p>
        </p:txBody>
      </p:sp>
      <p:sp>
        <p:nvSpPr>
          <p:cNvPr id="218185" name="Line 74"/>
          <p:cNvSpPr>
            <a:spLocks noChangeShapeType="1"/>
          </p:cNvSpPr>
          <p:nvPr/>
        </p:nvSpPr>
        <p:spPr bwMode="auto">
          <a:xfrm>
            <a:off x="1482725" y="3860800"/>
            <a:ext cx="1588" cy="153988"/>
          </a:xfrm>
          <a:prstGeom prst="line">
            <a:avLst/>
          </a:prstGeom>
          <a:noFill/>
          <a:ln w="11113">
            <a:solidFill>
              <a:srgbClr val="000000"/>
            </a:solidFill>
            <a:round/>
            <a:headEnd/>
            <a:tailEnd/>
          </a:ln>
        </p:spPr>
        <p:txBody>
          <a:bodyPr/>
          <a:lstStyle/>
          <a:p>
            <a:endParaRPr lang="zh-TW" altLang="en-US"/>
          </a:p>
        </p:txBody>
      </p:sp>
      <p:sp>
        <p:nvSpPr>
          <p:cNvPr id="218186" name="Line 75"/>
          <p:cNvSpPr>
            <a:spLocks noChangeShapeType="1"/>
          </p:cNvSpPr>
          <p:nvPr/>
        </p:nvSpPr>
        <p:spPr bwMode="auto">
          <a:xfrm>
            <a:off x="2514600" y="3860800"/>
            <a:ext cx="1588" cy="153988"/>
          </a:xfrm>
          <a:prstGeom prst="line">
            <a:avLst/>
          </a:prstGeom>
          <a:noFill/>
          <a:ln w="11113">
            <a:solidFill>
              <a:srgbClr val="000000"/>
            </a:solidFill>
            <a:round/>
            <a:headEnd/>
            <a:tailEnd/>
          </a:ln>
        </p:spPr>
        <p:txBody>
          <a:bodyPr/>
          <a:lstStyle/>
          <a:p>
            <a:endParaRPr lang="zh-TW" altLang="en-US"/>
          </a:p>
        </p:txBody>
      </p:sp>
      <p:sp>
        <p:nvSpPr>
          <p:cNvPr id="218187" name="Line 76"/>
          <p:cNvSpPr>
            <a:spLocks noChangeShapeType="1"/>
          </p:cNvSpPr>
          <p:nvPr/>
        </p:nvSpPr>
        <p:spPr bwMode="auto">
          <a:xfrm>
            <a:off x="1870075" y="3854450"/>
            <a:ext cx="1588" cy="166688"/>
          </a:xfrm>
          <a:prstGeom prst="line">
            <a:avLst/>
          </a:prstGeom>
          <a:noFill/>
          <a:ln w="11113">
            <a:solidFill>
              <a:srgbClr val="000000"/>
            </a:solidFill>
            <a:round/>
            <a:headEnd/>
            <a:tailEnd/>
          </a:ln>
        </p:spPr>
        <p:txBody>
          <a:bodyPr/>
          <a:lstStyle/>
          <a:p>
            <a:endParaRPr lang="zh-TW" altLang="en-US"/>
          </a:p>
        </p:txBody>
      </p:sp>
      <p:sp>
        <p:nvSpPr>
          <p:cNvPr id="218188" name="Line 77"/>
          <p:cNvSpPr>
            <a:spLocks noChangeShapeType="1"/>
          </p:cNvSpPr>
          <p:nvPr/>
        </p:nvSpPr>
        <p:spPr bwMode="auto">
          <a:xfrm>
            <a:off x="2257425" y="3854450"/>
            <a:ext cx="1588" cy="166688"/>
          </a:xfrm>
          <a:prstGeom prst="line">
            <a:avLst/>
          </a:prstGeom>
          <a:noFill/>
          <a:ln w="11113">
            <a:solidFill>
              <a:srgbClr val="000000"/>
            </a:solidFill>
            <a:round/>
            <a:headEnd/>
            <a:tailEnd/>
          </a:ln>
        </p:spPr>
        <p:txBody>
          <a:bodyPr/>
          <a:lstStyle/>
          <a:p>
            <a:endParaRPr lang="zh-TW" altLang="en-US"/>
          </a:p>
        </p:txBody>
      </p:sp>
      <p:sp>
        <p:nvSpPr>
          <p:cNvPr id="218189" name="Rectangle 78"/>
          <p:cNvSpPr>
            <a:spLocks noChangeArrowheads="1"/>
          </p:cNvSpPr>
          <p:nvPr/>
        </p:nvSpPr>
        <p:spPr bwMode="auto">
          <a:xfrm>
            <a:off x="1368425" y="4014788"/>
            <a:ext cx="395288" cy="2284412"/>
          </a:xfrm>
          <a:prstGeom prst="rect">
            <a:avLst/>
          </a:prstGeom>
          <a:solidFill>
            <a:srgbClr val="FFFFFF"/>
          </a:solidFill>
          <a:ln w="9525">
            <a:noFill/>
            <a:miter lim="800000"/>
            <a:headEnd/>
            <a:tailEnd/>
          </a:ln>
        </p:spPr>
        <p:txBody>
          <a:bodyPr/>
          <a:lstStyle/>
          <a:p>
            <a:endParaRPr lang="zh-TW" altLang="en-US"/>
          </a:p>
        </p:txBody>
      </p:sp>
      <p:sp>
        <p:nvSpPr>
          <p:cNvPr id="218190" name="Rectangle 79"/>
          <p:cNvSpPr>
            <a:spLocks noChangeArrowheads="1"/>
          </p:cNvSpPr>
          <p:nvPr/>
        </p:nvSpPr>
        <p:spPr bwMode="auto">
          <a:xfrm>
            <a:off x="1368425" y="4014788"/>
            <a:ext cx="342900" cy="2284412"/>
          </a:xfrm>
          <a:prstGeom prst="rect">
            <a:avLst/>
          </a:prstGeom>
          <a:noFill/>
          <a:ln w="11113">
            <a:solidFill>
              <a:srgbClr val="000000"/>
            </a:solidFill>
            <a:miter lim="800000"/>
            <a:headEnd/>
            <a:tailEnd/>
          </a:ln>
        </p:spPr>
        <p:txBody>
          <a:bodyPr/>
          <a:lstStyle/>
          <a:p>
            <a:endParaRPr lang="zh-TW" altLang="en-US"/>
          </a:p>
        </p:txBody>
      </p:sp>
      <p:sp>
        <p:nvSpPr>
          <p:cNvPr id="218191" name="Rectangle 80"/>
          <p:cNvSpPr>
            <a:spLocks noChangeArrowheads="1"/>
          </p:cNvSpPr>
          <p:nvPr/>
        </p:nvSpPr>
        <p:spPr bwMode="auto">
          <a:xfrm>
            <a:off x="1452563" y="4079875"/>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所</a:t>
            </a:r>
            <a:endParaRPr lang="zh-TW" altLang="en-US"/>
          </a:p>
        </p:txBody>
      </p:sp>
      <p:sp>
        <p:nvSpPr>
          <p:cNvPr id="218192" name="Rectangle 81"/>
          <p:cNvSpPr>
            <a:spLocks noChangeArrowheads="1"/>
          </p:cNvSpPr>
          <p:nvPr/>
        </p:nvSpPr>
        <p:spPr bwMode="auto">
          <a:xfrm>
            <a:off x="1452563" y="4260850"/>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有</a:t>
            </a:r>
            <a:endParaRPr lang="zh-TW" altLang="en-US"/>
          </a:p>
        </p:txBody>
      </p:sp>
      <p:sp>
        <p:nvSpPr>
          <p:cNvPr id="218193" name="Rectangle 82"/>
          <p:cNvSpPr>
            <a:spLocks noChangeArrowheads="1"/>
          </p:cNvSpPr>
          <p:nvPr/>
        </p:nvSpPr>
        <p:spPr bwMode="auto">
          <a:xfrm>
            <a:off x="1452563" y="4440238"/>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成</a:t>
            </a:r>
            <a:endParaRPr lang="zh-TW" altLang="en-US"/>
          </a:p>
        </p:txBody>
      </p:sp>
      <p:sp>
        <p:nvSpPr>
          <p:cNvPr id="218194" name="Rectangle 83"/>
          <p:cNvSpPr>
            <a:spLocks noChangeArrowheads="1"/>
          </p:cNvSpPr>
          <p:nvPr/>
        </p:nvSpPr>
        <p:spPr bwMode="auto">
          <a:xfrm>
            <a:off x="1452563" y="4621213"/>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員</a:t>
            </a:r>
            <a:endParaRPr lang="zh-TW" altLang="en-US"/>
          </a:p>
        </p:txBody>
      </p:sp>
      <p:sp>
        <p:nvSpPr>
          <p:cNvPr id="218195" name="Rectangle 84"/>
          <p:cNvSpPr>
            <a:spLocks noChangeArrowheads="1"/>
          </p:cNvSpPr>
          <p:nvPr/>
        </p:nvSpPr>
        <p:spPr bwMode="auto">
          <a:xfrm>
            <a:off x="1452563" y="4802188"/>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上</a:t>
            </a:r>
            <a:endParaRPr lang="zh-TW" altLang="en-US"/>
          </a:p>
        </p:txBody>
      </p:sp>
      <p:sp>
        <p:nvSpPr>
          <p:cNvPr id="218196" name="Rectangle 85"/>
          <p:cNvSpPr>
            <a:spLocks noChangeArrowheads="1"/>
          </p:cNvSpPr>
          <p:nvPr/>
        </p:nvSpPr>
        <p:spPr bwMode="auto">
          <a:xfrm>
            <a:off x="1452563" y="4981575"/>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站</a:t>
            </a:r>
            <a:endParaRPr lang="zh-TW" altLang="en-US"/>
          </a:p>
        </p:txBody>
      </p:sp>
      <p:sp>
        <p:nvSpPr>
          <p:cNvPr id="218197" name="Rectangle 86"/>
          <p:cNvSpPr>
            <a:spLocks noChangeArrowheads="1"/>
          </p:cNvSpPr>
          <p:nvPr/>
        </p:nvSpPr>
        <p:spPr bwMode="auto">
          <a:xfrm>
            <a:off x="1452563" y="5162550"/>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次</a:t>
            </a:r>
            <a:endParaRPr lang="zh-TW" altLang="en-US"/>
          </a:p>
        </p:txBody>
      </p:sp>
      <p:sp>
        <p:nvSpPr>
          <p:cNvPr id="218198" name="Rectangle 87"/>
          <p:cNvSpPr>
            <a:spLocks noChangeArrowheads="1"/>
          </p:cNvSpPr>
          <p:nvPr/>
        </p:nvSpPr>
        <p:spPr bwMode="auto">
          <a:xfrm>
            <a:off x="1452563" y="5343525"/>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數</a:t>
            </a:r>
            <a:endParaRPr lang="zh-TW" altLang="en-US"/>
          </a:p>
        </p:txBody>
      </p:sp>
      <p:sp>
        <p:nvSpPr>
          <p:cNvPr id="218199" name="Rectangle 88"/>
          <p:cNvSpPr>
            <a:spLocks noChangeArrowheads="1"/>
          </p:cNvSpPr>
          <p:nvPr/>
        </p:nvSpPr>
        <p:spPr bwMode="auto">
          <a:xfrm>
            <a:off x="1452563" y="5524500"/>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統</a:t>
            </a:r>
            <a:endParaRPr lang="zh-TW" altLang="en-US"/>
          </a:p>
        </p:txBody>
      </p:sp>
      <p:sp>
        <p:nvSpPr>
          <p:cNvPr id="218200" name="Rectangle 89"/>
          <p:cNvSpPr>
            <a:spLocks noChangeArrowheads="1"/>
          </p:cNvSpPr>
          <p:nvPr/>
        </p:nvSpPr>
        <p:spPr bwMode="auto">
          <a:xfrm>
            <a:off x="1633538" y="5524500"/>
            <a:ext cx="69850" cy="168275"/>
          </a:xfrm>
          <a:prstGeom prst="rect">
            <a:avLst/>
          </a:prstGeom>
          <a:noFill/>
          <a:ln w="9525">
            <a:noFill/>
            <a:miter lim="800000"/>
            <a:headEnd/>
            <a:tailEnd/>
          </a:ln>
        </p:spPr>
        <p:txBody>
          <a:bodyPr wrap="none" lIns="0" tIns="0" rIns="0" bIns="0">
            <a:spAutoFit/>
          </a:bodyPr>
          <a:lstStyle/>
          <a:p>
            <a:r>
              <a:rPr lang="en-US" altLang="zh-TW" sz="1100">
                <a:solidFill>
                  <a:srgbClr val="000000"/>
                </a:solidFill>
                <a:latin typeface="標楷體" pitchFamily="65" charset="-120"/>
                <a:ea typeface="標楷體" pitchFamily="65" charset="-120"/>
              </a:rPr>
              <a:t> </a:t>
            </a:r>
            <a:endParaRPr lang="en-US" altLang="zh-TW"/>
          </a:p>
        </p:txBody>
      </p:sp>
      <p:sp>
        <p:nvSpPr>
          <p:cNvPr id="218201" name="Rectangle 90"/>
          <p:cNvSpPr>
            <a:spLocks noChangeArrowheads="1"/>
          </p:cNvSpPr>
          <p:nvPr/>
        </p:nvSpPr>
        <p:spPr bwMode="auto">
          <a:xfrm>
            <a:off x="1452563" y="5703888"/>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計</a:t>
            </a:r>
            <a:endParaRPr lang="zh-TW" altLang="en-US"/>
          </a:p>
        </p:txBody>
      </p:sp>
      <p:sp>
        <p:nvSpPr>
          <p:cNvPr id="218202" name="Rectangle 91"/>
          <p:cNvSpPr>
            <a:spLocks noChangeArrowheads="1"/>
          </p:cNvSpPr>
          <p:nvPr/>
        </p:nvSpPr>
        <p:spPr bwMode="auto">
          <a:xfrm>
            <a:off x="1633538" y="5734050"/>
            <a:ext cx="25400" cy="122238"/>
          </a:xfrm>
          <a:prstGeom prst="rect">
            <a:avLst/>
          </a:prstGeom>
          <a:noFill/>
          <a:ln w="9525">
            <a:noFill/>
            <a:miter lim="800000"/>
            <a:headEnd/>
            <a:tailEnd/>
          </a:ln>
        </p:spPr>
        <p:txBody>
          <a:bodyPr wrap="none" lIns="0" tIns="0" rIns="0" bIns="0">
            <a:spAutoFit/>
          </a:bodyPr>
          <a:lstStyle/>
          <a:p>
            <a:r>
              <a:rPr lang="en-US" altLang="zh-TW" sz="800">
                <a:solidFill>
                  <a:srgbClr val="FF0000"/>
                </a:solidFill>
                <a:latin typeface="Times New Roman" pitchFamily="18" charset="0"/>
              </a:rPr>
              <a:t> </a:t>
            </a:r>
            <a:endParaRPr lang="en-US" altLang="zh-TW"/>
          </a:p>
        </p:txBody>
      </p:sp>
      <p:sp>
        <p:nvSpPr>
          <p:cNvPr id="218203" name="Rectangle 92"/>
          <p:cNvSpPr>
            <a:spLocks noChangeArrowheads="1"/>
          </p:cNvSpPr>
          <p:nvPr/>
        </p:nvSpPr>
        <p:spPr bwMode="auto">
          <a:xfrm>
            <a:off x="1452563" y="5802313"/>
            <a:ext cx="60325" cy="258762"/>
          </a:xfrm>
          <a:prstGeom prst="rect">
            <a:avLst/>
          </a:prstGeom>
          <a:noFill/>
          <a:ln w="9525">
            <a:noFill/>
            <a:miter lim="800000"/>
            <a:headEnd/>
            <a:tailEnd/>
          </a:ln>
        </p:spPr>
        <p:txBody>
          <a:bodyPr wrap="none" lIns="0" tIns="0" rIns="0" bIns="0">
            <a:spAutoFit/>
          </a:bodyPr>
          <a:lstStyle/>
          <a:p>
            <a:r>
              <a:rPr lang="en-US" altLang="zh-TW" sz="1700" b="1">
                <a:solidFill>
                  <a:srgbClr val="000000"/>
                </a:solidFill>
              </a:rPr>
              <a:t> </a:t>
            </a:r>
            <a:endParaRPr lang="en-US" altLang="zh-TW"/>
          </a:p>
        </p:txBody>
      </p:sp>
      <p:sp>
        <p:nvSpPr>
          <p:cNvPr id="218204" name="Rectangle 93"/>
          <p:cNvSpPr>
            <a:spLocks noChangeArrowheads="1"/>
          </p:cNvSpPr>
          <p:nvPr/>
        </p:nvSpPr>
        <p:spPr bwMode="auto">
          <a:xfrm>
            <a:off x="1692275" y="4040188"/>
            <a:ext cx="401638" cy="2309812"/>
          </a:xfrm>
          <a:prstGeom prst="rect">
            <a:avLst/>
          </a:prstGeom>
          <a:solidFill>
            <a:srgbClr val="FFFFFF"/>
          </a:solidFill>
          <a:ln w="9525">
            <a:noFill/>
            <a:miter lim="800000"/>
            <a:headEnd/>
            <a:tailEnd/>
          </a:ln>
        </p:spPr>
        <p:txBody>
          <a:bodyPr/>
          <a:lstStyle/>
          <a:p>
            <a:endParaRPr lang="zh-TW" altLang="en-US"/>
          </a:p>
        </p:txBody>
      </p:sp>
      <p:sp>
        <p:nvSpPr>
          <p:cNvPr id="218205" name="Rectangle 94"/>
          <p:cNvSpPr>
            <a:spLocks noChangeArrowheads="1"/>
          </p:cNvSpPr>
          <p:nvPr/>
        </p:nvSpPr>
        <p:spPr bwMode="auto">
          <a:xfrm>
            <a:off x="1692275" y="4008438"/>
            <a:ext cx="358775" cy="2293937"/>
          </a:xfrm>
          <a:prstGeom prst="rect">
            <a:avLst/>
          </a:prstGeom>
          <a:noFill/>
          <a:ln w="11176">
            <a:solidFill>
              <a:srgbClr val="000000"/>
            </a:solidFill>
            <a:miter lim="800000"/>
            <a:headEnd/>
            <a:tailEnd/>
          </a:ln>
        </p:spPr>
        <p:txBody>
          <a:bodyPr/>
          <a:lstStyle/>
          <a:p>
            <a:endParaRPr lang="zh-TW" altLang="en-US"/>
          </a:p>
        </p:txBody>
      </p:sp>
      <p:sp>
        <p:nvSpPr>
          <p:cNvPr id="218206" name="Rectangle 95"/>
          <p:cNvSpPr>
            <a:spLocks noChangeArrowheads="1"/>
          </p:cNvSpPr>
          <p:nvPr/>
        </p:nvSpPr>
        <p:spPr bwMode="auto">
          <a:xfrm>
            <a:off x="1833563" y="4079875"/>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個</a:t>
            </a:r>
            <a:endParaRPr lang="zh-TW" altLang="en-US"/>
          </a:p>
        </p:txBody>
      </p:sp>
      <p:sp>
        <p:nvSpPr>
          <p:cNvPr id="218207" name="Rectangle 96"/>
          <p:cNvSpPr>
            <a:spLocks noChangeArrowheads="1"/>
          </p:cNvSpPr>
          <p:nvPr/>
        </p:nvSpPr>
        <p:spPr bwMode="auto">
          <a:xfrm>
            <a:off x="1833563" y="4248150"/>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別</a:t>
            </a:r>
            <a:endParaRPr lang="zh-TW" altLang="en-US"/>
          </a:p>
        </p:txBody>
      </p:sp>
      <p:sp>
        <p:nvSpPr>
          <p:cNvPr id="218208" name="Rectangle 97"/>
          <p:cNvSpPr>
            <a:spLocks noChangeArrowheads="1"/>
          </p:cNvSpPr>
          <p:nvPr/>
        </p:nvSpPr>
        <p:spPr bwMode="auto">
          <a:xfrm>
            <a:off x="1833563" y="4416425"/>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成</a:t>
            </a:r>
            <a:endParaRPr lang="zh-TW" altLang="en-US"/>
          </a:p>
        </p:txBody>
      </p:sp>
      <p:sp>
        <p:nvSpPr>
          <p:cNvPr id="218209" name="Rectangle 98"/>
          <p:cNvSpPr>
            <a:spLocks noChangeArrowheads="1"/>
          </p:cNvSpPr>
          <p:nvPr/>
        </p:nvSpPr>
        <p:spPr bwMode="auto">
          <a:xfrm>
            <a:off x="1833563" y="4584700"/>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員</a:t>
            </a:r>
            <a:endParaRPr lang="zh-TW" altLang="en-US"/>
          </a:p>
        </p:txBody>
      </p:sp>
      <p:sp>
        <p:nvSpPr>
          <p:cNvPr id="218210" name="Rectangle 99"/>
          <p:cNvSpPr>
            <a:spLocks noChangeArrowheads="1"/>
          </p:cNvSpPr>
          <p:nvPr/>
        </p:nvSpPr>
        <p:spPr bwMode="auto">
          <a:xfrm>
            <a:off x="1833563" y="4752975"/>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上</a:t>
            </a:r>
            <a:endParaRPr lang="zh-TW" altLang="en-US"/>
          </a:p>
        </p:txBody>
      </p:sp>
      <p:sp>
        <p:nvSpPr>
          <p:cNvPr id="218211" name="Rectangle 100"/>
          <p:cNvSpPr>
            <a:spLocks noChangeArrowheads="1"/>
          </p:cNvSpPr>
          <p:nvPr/>
        </p:nvSpPr>
        <p:spPr bwMode="auto">
          <a:xfrm>
            <a:off x="1833563" y="4921250"/>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站</a:t>
            </a:r>
            <a:endParaRPr lang="zh-TW" altLang="en-US"/>
          </a:p>
        </p:txBody>
      </p:sp>
      <p:sp>
        <p:nvSpPr>
          <p:cNvPr id="218212" name="Rectangle 101"/>
          <p:cNvSpPr>
            <a:spLocks noChangeArrowheads="1"/>
          </p:cNvSpPr>
          <p:nvPr/>
        </p:nvSpPr>
        <p:spPr bwMode="auto">
          <a:xfrm>
            <a:off x="1833563" y="5089525"/>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次</a:t>
            </a:r>
            <a:endParaRPr lang="zh-TW" altLang="en-US"/>
          </a:p>
        </p:txBody>
      </p:sp>
      <p:sp>
        <p:nvSpPr>
          <p:cNvPr id="218213" name="Rectangle 102"/>
          <p:cNvSpPr>
            <a:spLocks noChangeArrowheads="1"/>
          </p:cNvSpPr>
          <p:nvPr/>
        </p:nvSpPr>
        <p:spPr bwMode="auto">
          <a:xfrm>
            <a:off x="1833563" y="5257800"/>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數</a:t>
            </a:r>
            <a:endParaRPr lang="zh-TW" altLang="en-US"/>
          </a:p>
        </p:txBody>
      </p:sp>
      <p:sp>
        <p:nvSpPr>
          <p:cNvPr id="218214" name="Rectangle 103"/>
          <p:cNvSpPr>
            <a:spLocks noChangeArrowheads="1"/>
          </p:cNvSpPr>
          <p:nvPr/>
        </p:nvSpPr>
        <p:spPr bwMode="auto">
          <a:xfrm>
            <a:off x="1833563" y="5426075"/>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分</a:t>
            </a:r>
            <a:endParaRPr lang="zh-TW" altLang="en-US"/>
          </a:p>
        </p:txBody>
      </p:sp>
      <p:sp>
        <p:nvSpPr>
          <p:cNvPr id="218215" name="Rectangle 104"/>
          <p:cNvSpPr>
            <a:spLocks noChangeArrowheads="1"/>
          </p:cNvSpPr>
          <p:nvPr/>
        </p:nvSpPr>
        <p:spPr bwMode="auto">
          <a:xfrm>
            <a:off x="1833563" y="5594350"/>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析</a:t>
            </a:r>
            <a:endParaRPr lang="zh-TW" altLang="en-US"/>
          </a:p>
        </p:txBody>
      </p:sp>
      <p:sp>
        <p:nvSpPr>
          <p:cNvPr id="218216" name="Rectangle 105"/>
          <p:cNvSpPr>
            <a:spLocks noChangeArrowheads="1"/>
          </p:cNvSpPr>
          <p:nvPr/>
        </p:nvSpPr>
        <p:spPr bwMode="auto">
          <a:xfrm>
            <a:off x="2014538" y="5513388"/>
            <a:ext cx="60325" cy="258762"/>
          </a:xfrm>
          <a:prstGeom prst="rect">
            <a:avLst/>
          </a:prstGeom>
          <a:noFill/>
          <a:ln w="9525">
            <a:noFill/>
            <a:miter lim="800000"/>
            <a:headEnd/>
            <a:tailEnd/>
          </a:ln>
        </p:spPr>
        <p:txBody>
          <a:bodyPr wrap="none" lIns="0" tIns="0" rIns="0" bIns="0">
            <a:spAutoFit/>
          </a:bodyPr>
          <a:lstStyle/>
          <a:p>
            <a:r>
              <a:rPr lang="en-US" altLang="zh-TW" sz="1700" b="1">
                <a:solidFill>
                  <a:srgbClr val="000000"/>
                </a:solidFill>
              </a:rPr>
              <a:t> </a:t>
            </a:r>
            <a:endParaRPr lang="en-US" altLang="zh-TW"/>
          </a:p>
        </p:txBody>
      </p:sp>
      <p:sp>
        <p:nvSpPr>
          <p:cNvPr id="218217" name="Rectangle 106"/>
          <p:cNvSpPr>
            <a:spLocks noChangeArrowheads="1"/>
          </p:cNvSpPr>
          <p:nvPr/>
        </p:nvSpPr>
        <p:spPr bwMode="auto">
          <a:xfrm>
            <a:off x="2051050" y="4014788"/>
            <a:ext cx="349250" cy="2284412"/>
          </a:xfrm>
          <a:prstGeom prst="rect">
            <a:avLst/>
          </a:prstGeom>
          <a:solidFill>
            <a:srgbClr val="FFFFFF"/>
          </a:solidFill>
          <a:ln w="9525">
            <a:noFill/>
            <a:miter lim="800000"/>
            <a:headEnd/>
            <a:tailEnd/>
          </a:ln>
        </p:spPr>
        <p:txBody>
          <a:bodyPr/>
          <a:lstStyle/>
          <a:p>
            <a:endParaRPr lang="zh-TW" altLang="en-US"/>
          </a:p>
        </p:txBody>
      </p:sp>
      <p:sp>
        <p:nvSpPr>
          <p:cNvPr id="218218" name="Rectangle 107"/>
          <p:cNvSpPr>
            <a:spLocks noChangeArrowheads="1"/>
          </p:cNvSpPr>
          <p:nvPr/>
        </p:nvSpPr>
        <p:spPr bwMode="auto">
          <a:xfrm>
            <a:off x="2055813" y="4014788"/>
            <a:ext cx="344487" cy="2284412"/>
          </a:xfrm>
          <a:prstGeom prst="rect">
            <a:avLst/>
          </a:prstGeom>
          <a:noFill/>
          <a:ln w="11113">
            <a:solidFill>
              <a:srgbClr val="000000"/>
            </a:solidFill>
            <a:miter lim="800000"/>
            <a:headEnd/>
            <a:tailEnd/>
          </a:ln>
        </p:spPr>
        <p:txBody>
          <a:bodyPr/>
          <a:lstStyle/>
          <a:p>
            <a:endParaRPr lang="zh-TW" altLang="en-US"/>
          </a:p>
        </p:txBody>
      </p:sp>
      <p:sp>
        <p:nvSpPr>
          <p:cNvPr id="218219" name="Rectangle 108"/>
          <p:cNvSpPr>
            <a:spLocks noChangeArrowheads="1"/>
          </p:cNvSpPr>
          <p:nvPr/>
        </p:nvSpPr>
        <p:spPr bwMode="auto">
          <a:xfrm>
            <a:off x="2139950" y="4079875"/>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所</a:t>
            </a:r>
            <a:endParaRPr lang="zh-TW" altLang="en-US"/>
          </a:p>
        </p:txBody>
      </p:sp>
      <p:sp>
        <p:nvSpPr>
          <p:cNvPr id="218220" name="Rectangle 109"/>
          <p:cNvSpPr>
            <a:spLocks noChangeArrowheads="1"/>
          </p:cNvSpPr>
          <p:nvPr/>
        </p:nvSpPr>
        <p:spPr bwMode="auto">
          <a:xfrm>
            <a:off x="2139950" y="4260850"/>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有</a:t>
            </a:r>
            <a:endParaRPr lang="zh-TW" altLang="en-US"/>
          </a:p>
        </p:txBody>
      </p:sp>
      <p:sp>
        <p:nvSpPr>
          <p:cNvPr id="218221" name="Rectangle 110"/>
          <p:cNvSpPr>
            <a:spLocks noChangeArrowheads="1"/>
          </p:cNvSpPr>
          <p:nvPr/>
        </p:nvSpPr>
        <p:spPr bwMode="auto">
          <a:xfrm>
            <a:off x="2139950" y="4440238"/>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成</a:t>
            </a:r>
            <a:endParaRPr lang="zh-TW" altLang="en-US"/>
          </a:p>
        </p:txBody>
      </p:sp>
      <p:sp>
        <p:nvSpPr>
          <p:cNvPr id="218222" name="Rectangle 111"/>
          <p:cNvSpPr>
            <a:spLocks noChangeArrowheads="1"/>
          </p:cNvSpPr>
          <p:nvPr/>
        </p:nvSpPr>
        <p:spPr bwMode="auto">
          <a:xfrm>
            <a:off x="2139950" y="4621213"/>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員</a:t>
            </a:r>
            <a:endParaRPr lang="zh-TW" altLang="en-US"/>
          </a:p>
        </p:txBody>
      </p:sp>
      <p:sp>
        <p:nvSpPr>
          <p:cNvPr id="218223" name="Rectangle 112"/>
          <p:cNvSpPr>
            <a:spLocks noChangeArrowheads="1"/>
          </p:cNvSpPr>
          <p:nvPr/>
        </p:nvSpPr>
        <p:spPr bwMode="auto">
          <a:xfrm>
            <a:off x="2139950" y="4802188"/>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文</a:t>
            </a:r>
            <a:endParaRPr lang="zh-TW" altLang="en-US"/>
          </a:p>
        </p:txBody>
      </p:sp>
      <p:sp>
        <p:nvSpPr>
          <p:cNvPr id="218224" name="Rectangle 113"/>
          <p:cNvSpPr>
            <a:spLocks noChangeArrowheads="1"/>
          </p:cNvSpPr>
          <p:nvPr/>
        </p:nvSpPr>
        <p:spPr bwMode="auto">
          <a:xfrm>
            <a:off x="2139950" y="4981575"/>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章</a:t>
            </a:r>
            <a:endParaRPr lang="zh-TW" altLang="en-US"/>
          </a:p>
        </p:txBody>
      </p:sp>
      <p:sp>
        <p:nvSpPr>
          <p:cNvPr id="218225" name="Rectangle 114"/>
          <p:cNvSpPr>
            <a:spLocks noChangeArrowheads="1"/>
          </p:cNvSpPr>
          <p:nvPr/>
        </p:nvSpPr>
        <p:spPr bwMode="auto">
          <a:xfrm>
            <a:off x="2139950" y="5162550"/>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發</a:t>
            </a:r>
            <a:endParaRPr lang="zh-TW" altLang="en-US"/>
          </a:p>
        </p:txBody>
      </p:sp>
      <p:sp>
        <p:nvSpPr>
          <p:cNvPr id="218226" name="Rectangle 115"/>
          <p:cNvSpPr>
            <a:spLocks noChangeArrowheads="1"/>
          </p:cNvSpPr>
          <p:nvPr/>
        </p:nvSpPr>
        <p:spPr bwMode="auto">
          <a:xfrm>
            <a:off x="2139950" y="5343525"/>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表</a:t>
            </a:r>
            <a:endParaRPr lang="zh-TW" altLang="en-US"/>
          </a:p>
        </p:txBody>
      </p:sp>
      <p:sp>
        <p:nvSpPr>
          <p:cNvPr id="218227" name="Rectangle 116"/>
          <p:cNvSpPr>
            <a:spLocks noChangeArrowheads="1"/>
          </p:cNvSpPr>
          <p:nvPr/>
        </p:nvSpPr>
        <p:spPr bwMode="auto">
          <a:xfrm>
            <a:off x="2139950" y="5524500"/>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次</a:t>
            </a:r>
            <a:endParaRPr lang="zh-TW" altLang="en-US"/>
          </a:p>
        </p:txBody>
      </p:sp>
      <p:sp>
        <p:nvSpPr>
          <p:cNvPr id="218228" name="Rectangle 117"/>
          <p:cNvSpPr>
            <a:spLocks noChangeArrowheads="1"/>
          </p:cNvSpPr>
          <p:nvPr/>
        </p:nvSpPr>
        <p:spPr bwMode="auto">
          <a:xfrm>
            <a:off x="2139950" y="5703888"/>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數</a:t>
            </a:r>
            <a:endParaRPr lang="zh-TW" altLang="en-US"/>
          </a:p>
        </p:txBody>
      </p:sp>
      <p:sp>
        <p:nvSpPr>
          <p:cNvPr id="218229" name="Rectangle 118"/>
          <p:cNvSpPr>
            <a:spLocks noChangeArrowheads="1"/>
          </p:cNvSpPr>
          <p:nvPr/>
        </p:nvSpPr>
        <p:spPr bwMode="auto">
          <a:xfrm>
            <a:off x="2139950" y="5884863"/>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統</a:t>
            </a:r>
            <a:endParaRPr lang="zh-TW" altLang="en-US"/>
          </a:p>
        </p:txBody>
      </p:sp>
      <p:sp>
        <p:nvSpPr>
          <p:cNvPr id="218230" name="Rectangle 119"/>
          <p:cNvSpPr>
            <a:spLocks noChangeArrowheads="1"/>
          </p:cNvSpPr>
          <p:nvPr/>
        </p:nvSpPr>
        <p:spPr bwMode="auto">
          <a:xfrm>
            <a:off x="2139950" y="6064250"/>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計</a:t>
            </a:r>
            <a:endParaRPr lang="zh-TW" altLang="en-US"/>
          </a:p>
        </p:txBody>
      </p:sp>
      <p:sp>
        <p:nvSpPr>
          <p:cNvPr id="218231" name="Rectangle 120"/>
          <p:cNvSpPr>
            <a:spLocks noChangeArrowheads="1"/>
          </p:cNvSpPr>
          <p:nvPr/>
        </p:nvSpPr>
        <p:spPr bwMode="auto">
          <a:xfrm>
            <a:off x="2320925" y="6094413"/>
            <a:ext cx="25400" cy="122237"/>
          </a:xfrm>
          <a:prstGeom prst="rect">
            <a:avLst/>
          </a:prstGeom>
          <a:noFill/>
          <a:ln w="9525">
            <a:noFill/>
            <a:miter lim="800000"/>
            <a:headEnd/>
            <a:tailEnd/>
          </a:ln>
        </p:spPr>
        <p:txBody>
          <a:bodyPr wrap="none" lIns="0" tIns="0" rIns="0" bIns="0">
            <a:spAutoFit/>
          </a:bodyPr>
          <a:lstStyle/>
          <a:p>
            <a:r>
              <a:rPr lang="en-US" altLang="zh-TW" sz="800">
                <a:solidFill>
                  <a:srgbClr val="000000"/>
                </a:solidFill>
                <a:latin typeface="Times New Roman" pitchFamily="18" charset="0"/>
              </a:rPr>
              <a:t> </a:t>
            </a:r>
            <a:endParaRPr lang="en-US" altLang="zh-TW"/>
          </a:p>
        </p:txBody>
      </p:sp>
      <p:sp>
        <p:nvSpPr>
          <p:cNvPr id="218232" name="Rectangle 121"/>
          <p:cNvSpPr>
            <a:spLocks noChangeArrowheads="1"/>
          </p:cNvSpPr>
          <p:nvPr/>
        </p:nvSpPr>
        <p:spPr bwMode="auto">
          <a:xfrm>
            <a:off x="2400300" y="4014788"/>
            <a:ext cx="344488" cy="2284412"/>
          </a:xfrm>
          <a:prstGeom prst="rect">
            <a:avLst/>
          </a:prstGeom>
          <a:solidFill>
            <a:srgbClr val="FFFFFF"/>
          </a:solidFill>
          <a:ln w="9525">
            <a:noFill/>
            <a:miter lim="800000"/>
            <a:headEnd/>
            <a:tailEnd/>
          </a:ln>
        </p:spPr>
        <p:txBody>
          <a:bodyPr/>
          <a:lstStyle/>
          <a:p>
            <a:endParaRPr lang="zh-TW" altLang="en-US"/>
          </a:p>
        </p:txBody>
      </p:sp>
      <p:sp>
        <p:nvSpPr>
          <p:cNvPr id="218233" name="Rectangle 122"/>
          <p:cNvSpPr>
            <a:spLocks noChangeArrowheads="1"/>
          </p:cNvSpPr>
          <p:nvPr/>
        </p:nvSpPr>
        <p:spPr bwMode="auto">
          <a:xfrm>
            <a:off x="2400300" y="4014788"/>
            <a:ext cx="344488" cy="2284412"/>
          </a:xfrm>
          <a:prstGeom prst="rect">
            <a:avLst/>
          </a:prstGeom>
          <a:noFill/>
          <a:ln w="11113">
            <a:solidFill>
              <a:srgbClr val="000000"/>
            </a:solidFill>
            <a:miter lim="800000"/>
            <a:headEnd/>
            <a:tailEnd/>
          </a:ln>
        </p:spPr>
        <p:txBody>
          <a:bodyPr/>
          <a:lstStyle/>
          <a:p>
            <a:endParaRPr lang="zh-TW" altLang="en-US"/>
          </a:p>
        </p:txBody>
      </p:sp>
      <p:sp>
        <p:nvSpPr>
          <p:cNvPr id="218234" name="Rectangle 123"/>
          <p:cNvSpPr>
            <a:spLocks noChangeArrowheads="1"/>
          </p:cNvSpPr>
          <p:nvPr/>
        </p:nvSpPr>
        <p:spPr bwMode="auto">
          <a:xfrm>
            <a:off x="2484438" y="4079875"/>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個</a:t>
            </a:r>
            <a:endParaRPr lang="zh-TW" altLang="en-US"/>
          </a:p>
        </p:txBody>
      </p:sp>
      <p:sp>
        <p:nvSpPr>
          <p:cNvPr id="218235" name="Rectangle 124"/>
          <p:cNvSpPr>
            <a:spLocks noChangeArrowheads="1"/>
          </p:cNvSpPr>
          <p:nvPr/>
        </p:nvSpPr>
        <p:spPr bwMode="auto">
          <a:xfrm>
            <a:off x="2484438" y="4260850"/>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別</a:t>
            </a:r>
            <a:endParaRPr lang="zh-TW" altLang="en-US"/>
          </a:p>
        </p:txBody>
      </p:sp>
      <p:sp>
        <p:nvSpPr>
          <p:cNvPr id="218236" name="Rectangle 125"/>
          <p:cNvSpPr>
            <a:spLocks noChangeArrowheads="1"/>
          </p:cNvSpPr>
          <p:nvPr/>
        </p:nvSpPr>
        <p:spPr bwMode="auto">
          <a:xfrm>
            <a:off x="2484438" y="4440238"/>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成</a:t>
            </a:r>
            <a:endParaRPr lang="zh-TW" altLang="en-US"/>
          </a:p>
        </p:txBody>
      </p:sp>
      <p:sp>
        <p:nvSpPr>
          <p:cNvPr id="218237" name="Rectangle 126"/>
          <p:cNvSpPr>
            <a:spLocks noChangeArrowheads="1"/>
          </p:cNvSpPr>
          <p:nvPr/>
        </p:nvSpPr>
        <p:spPr bwMode="auto">
          <a:xfrm>
            <a:off x="2484438" y="4621213"/>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員</a:t>
            </a:r>
            <a:endParaRPr lang="zh-TW" altLang="en-US"/>
          </a:p>
        </p:txBody>
      </p:sp>
      <p:sp>
        <p:nvSpPr>
          <p:cNvPr id="218238" name="Rectangle 127"/>
          <p:cNvSpPr>
            <a:spLocks noChangeArrowheads="1"/>
          </p:cNvSpPr>
          <p:nvPr/>
        </p:nvSpPr>
        <p:spPr bwMode="auto">
          <a:xfrm>
            <a:off x="2484438" y="4802188"/>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文</a:t>
            </a:r>
            <a:endParaRPr lang="zh-TW" altLang="en-US"/>
          </a:p>
        </p:txBody>
      </p:sp>
      <p:sp>
        <p:nvSpPr>
          <p:cNvPr id="218239" name="Rectangle 128"/>
          <p:cNvSpPr>
            <a:spLocks noChangeArrowheads="1"/>
          </p:cNvSpPr>
          <p:nvPr/>
        </p:nvSpPr>
        <p:spPr bwMode="auto">
          <a:xfrm>
            <a:off x="2484438" y="4981575"/>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章</a:t>
            </a:r>
            <a:endParaRPr lang="zh-TW" altLang="en-US"/>
          </a:p>
        </p:txBody>
      </p:sp>
      <p:sp>
        <p:nvSpPr>
          <p:cNvPr id="218240" name="Rectangle 129"/>
          <p:cNvSpPr>
            <a:spLocks noChangeArrowheads="1"/>
          </p:cNvSpPr>
          <p:nvPr/>
        </p:nvSpPr>
        <p:spPr bwMode="auto">
          <a:xfrm>
            <a:off x="2484438" y="5162550"/>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發</a:t>
            </a:r>
            <a:endParaRPr lang="zh-TW" altLang="en-US"/>
          </a:p>
        </p:txBody>
      </p:sp>
      <p:sp>
        <p:nvSpPr>
          <p:cNvPr id="218241" name="Rectangle 130"/>
          <p:cNvSpPr>
            <a:spLocks noChangeArrowheads="1"/>
          </p:cNvSpPr>
          <p:nvPr/>
        </p:nvSpPr>
        <p:spPr bwMode="auto">
          <a:xfrm>
            <a:off x="2484438" y="5343525"/>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表</a:t>
            </a:r>
            <a:endParaRPr lang="zh-TW" altLang="en-US"/>
          </a:p>
        </p:txBody>
      </p:sp>
      <p:sp>
        <p:nvSpPr>
          <p:cNvPr id="218242" name="Rectangle 131"/>
          <p:cNvSpPr>
            <a:spLocks noChangeArrowheads="1"/>
          </p:cNvSpPr>
          <p:nvPr/>
        </p:nvSpPr>
        <p:spPr bwMode="auto">
          <a:xfrm>
            <a:off x="2484438" y="5524500"/>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次</a:t>
            </a:r>
            <a:endParaRPr lang="zh-TW" altLang="en-US"/>
          </a:p>
        </p:txBody>
      </p:sp>
      <p:sp>
        <p:nvSpPr>
          <p:cNvPr id="218243" name="Rectangle 132"/>
          <p:cNvSpPr>
            <a:spLocks noChangeArrowheads="1"/>
          </p:cNvSpPr>
          <p:nvPr/>
        </p:nvSpPr>
        <p:spPr bwMode="auto">
          <a:xfrm>
            <a:off x="2484438" y="5703888"/>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數</a:t>
            </a:r>
            <a:endParaRPr lang="zh-TW" altLang="en-US"/>
          </a:p>
        </p:txBody>
      </p:sp>
      <p:sp>
        <p:nvSpPr>
          <p:cNvPr id="218244" name="Rectangle 133"/>
          <p:cNvSpPr>
            <a:spLocks noChangeArrowheads="1"/>
          </p:cNvSpPr>
          <p:nvPr/>
        </p:nvSpPr>
        <p:spPr bwMode="auto">
          <a:xfrm>
            <a:off x="2484438" y="5884863"/>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分</a:t>
            </a:r>
            <a:endParaRPr lang="zh-TW" altLang="en-US"/>
          </a:p>
        </p:txBody>
      </p:sp>
      <p:sp>
        <p:nvSpPr>
          <p:cNvPr id="218245" name="Rectangle 134"/>
          <p:cNvSpPr>
            <a:spLocks noChangeArrowheads="1"/>
          </p:cNvSpPr>
          <p:nvPr/>
        </p:nvSpPr>
        <p:spPr bwMode="auto">
          <a:xfrm>
            <a:off x="2484438" y="6064250"/>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析</a:t>
            </a:r>
            <a:endParaRPr lang="zh-TW" altLang="en-US"/>
          </a:p>
        </p:txBody>
      </p:sp>
      <p:sp>
        <p:nvSpPr>
          <p:cNvPr id="218246" name="Rectangle 135"/>
          <p:cNvSpPr>
            <a:spLocks noChangeArrowheads="1"/>
          </p:cNvSpPr>
          <p:nvPr/>
        </p:nvSpPr>
        <p:spPr bwMode="auto">
          <a:xfrm>
            <a:off x="2665413" y="5983288"/>
            <a:ext cx="60325" cy="258762"/>
          </a:xfrm>
          <a:prstGeom prst="rect">
            <a:avLst/>
          </a:prstGeom>
          <a:noFill/>
          <a:ln w="9525">
            <a:noFill/>
            <a:miter lim="800000"/>
            <a:headEnd/>
            <a:tailEnd/>
          </a:ln>
        </p:spPr>
        <p:txBody>
          <a:bodyPr wrap="none" lIns="0" tIns="0" rIns="0" bIns="0">
            <a:spAutoFit/>
          </a:bodyPr>
          <a:lstStyle/>
          <a:p>
            <a:r>
              <a:rPr lang="en-US" altLang="zh-TW" sz="1700" b="1">
                <a:solidFill>
                  <a:srgbClr val="000000"/>
                </a:solidFill>
              </a:rPr>
              <a:t> </a:t>
            </a:r>
            <a:endParaRPr lang="en-US" altLang="zh-TW"/>
          </a:p>
        </p:txBody>
      </p:sp>
      <p:sp>
        <p:nvSpPr>
          <p:cNvPr id="218247" name="Line 136"/>
          <p:cNvSpPr>
            <a:spLocks noChangeShapeType="1"/>
          </p:cNvSpPr>
          <p:nvPr/>
        </p:nvSpPr>
        <p:spPr bwMode="auto">
          <a:xfrm flipH="1">
            <a:off x="3268663" y="3700463"/>
            <a:ext cx="1587" cy="136525"/>
          </a:xfrm>
          <a:prstGeom prst="line">
            <a:avLst/>
          </a:prstGeom>
          <a:noFill/>
          <a:ln w="11113">
            <a:solidFill>
              <a:srgbClr val="000000"/>
            </a:solidFill>
            <a:round/>
            <a:headEnd/>
            <a:tailEnd/>
          </a:ln>
        </p:spPr>
        <p:txBody>
          <a:bodyPr/>
          <a:lstStyle/>
          <a:p>
            <a:endParaRPr lang="zh-TW" altLang="en-US"/>
          </a:p>
        </p:txBody>
      </p:sp>
      <p:sp>
        <p:nvSpPr>
          <p:cNvPr id="218248" name="Line 137"/>
          <p:cNvSpPr>
            <a:spLocks noChangeShapeType="1"/>
          </p:cNvSpPr>
          <p:nvPr/>
        </p:nvSpPr>
        <p:spPr bwMode="auto">
          <a:xfrm>
            <a:off x="2924175" y="3856038"/>
            <a:ext cx="781050" cy="1587"/>
          </a:xfrm>
          <a:prstGeom prst="line">
            <a:avLst/>
          </a:prstGeom>
          <a:noFill/>
          <a:ln w="11113">
            <a:solidFill>
              <a:srgbClr val="000000"/>
            </a:solidFill>
            <a:round/>
            <a:headEnd/>
            <a:tailEnd/>
          </a:ln>
        </p:spPr>
        <p:txBody>
          <a:bodyPr/>
          <a:lstStyle/>
          <a:p>
            <a:endParaRPr lang="zh-TW" altLang="en-US"/>
          </a:p>
        </p:txBody>
      </p:sp>
      <p:sp>
        <p:nvSpPr>
          <p:cNvPr id="218249" name="Line 138"/>
          <p:cNvSpPr>
            <a:spLocks noChangeShapeType="1"/>
          </p:cNvSpPr>
          <p:nvPr/>
        </p:nvSpPr>
        <p:spPr bwMode="auto">
          <a:xfrm>
            <a:off x="2924175" y="3856038"/>
            <a:ext cx="1588" cy="155575"/>
          </a:xfrm>
          <a:prstGeom prst="line">
            <a:avLst/>
          </a:prstGeom>
          <a:noFill/>
          <a:ln w="11113">
            <a:solidFill>
              <a:srgbClr val="000000"/>
            </a:solidFill>
            <a:round/>
            <a:headEnd/>
            <a:tailEnd/>
          </a:ln>
        </p:spPr>
        <p:txBody>
          <a:bodyPr/>
          <a:lstStyle/>
          <a:p>
            <a:endParaRPr lang="zh-TW" altLang="en-US"/>
          </a:p>
        </p:txBody>
      </p:sp>
      <p:sp>
        <p:nvSpPr>
          <p:cNvPr id="218250" name="Line 139"/>
          <p:cNvSpPr>
            <a:spLocks noChangeShapeType="1"/>
          </p:cNvSpPr>
          <p:nvPr/>
        </p:nvSpPr>
        <p:spPr bwMode="auto">
          <a:xfrm>
            <a:off x="3698875" y="3852863"/>
            <a:ext cx="3175" cy="163512"/>
          </a:xfrm>
          <a:prstGeom prst="line">
            <a:avLst/>
          </a:prstGeom>
          <a:noFill/>
          <a:ln w="11113">
            <a:solidFill>
              <a:srgbClr val="000000"/>
            </a:solidFill>
            <a:round/>
            <a:headEnd/>
            <a:tailEnd/>
          </a:ln>
        </p:spPr>
        <p:txBody>
          <a:bodyPr/>
          <a:lstStyle/>
          <a:p>
            <a:endParaRPr lang="zh-TW" altLang="en-US"/>
          </a:p>
        </p:txBody>
      </p:sp>
      <p:sp>
        <p:nvSpPr>
          <p:cNvPr id="218251" name="Line 140"/>
          <p:cNvSpPr>
            <a:spLocks noChangeShapeType="1"/>
          </p:cNvSpPr>
          <p:nvPr/>
        </p:nvSpPr>
        <p:spPr bwMode="auto">
          <a:xfrm>
            <a:off x="3268663" y="3875088"/>
            <a:ext cx="1587" cy="155575"/>
          </a:xfrm>
          <a:prstGeom prst="line">
            <a:avLst/>
          </a:prstGeom>
          <a:noFill/>
          <a:ln w="11113">
            <a:solidFill>
              <a:srgbClr val="000000"/>
            </a:solidFill>
            <a:round/>
            <a:headEnd/>
            <a:tailEnd/>
          </a:ln>
        </p:spPr>
        <p:txBody>
          <a:bodyPr/>
          <a:lstStyle/>
          <a:p>
            <a:endParaRPr lang="zh-TW" altLang="en-US"/>
          </a:p>
        </p:txBody>
      </p:sp>
      <p:sp>
        <p:nvSpPr>
          <p:cNvPr id="218252" name="Rectangle 141"/>
          <p:cNvSpPr>
            <a:spLocks noChangeArrowheads="1"/>
          </p:cNvSpPr>
          <p:nvPr/>
        </p:nvSpPr>
        <p:spPr bwMode="auto">
          <a:xfrm>
            <a:off x="2778125" y="4025900"/>
            <a:ext cx="342900" cy="2273300"/>
          </a:xfrm>
          <a:prstGeom prst="rect">
            <a:avLst/>
          </a:prstGeom>
          <a:solidFill>
            <a:srgbClr val="FFFFFF"/>
          </a:solidFill>
          <a:ln w="9525">
            <a:noFill/>
            <a:miter lim="800000"/>
            <a:headEnd/>
            <a:tailEnd/>
          </a:ln>
        </p:spPr>
        <p:txBody>
          <a:bodyPr/>
          <a:lstStyle/>
          <a:p>
            <a:endParaRPr lang="zh-TW" altLang="en-US"/>
          </a:p>
        </p:txBody>
      </p:sp>
      <p:sp>
        <p:nvSpPr>
          <p:cNvPr id="218253" name="Rectangle 142"/>
          <p:cNvSpPr>
            <a:spLocks noChangeArrowheads="1"/>
          </p:cNvSpPr>
          <p:nvPr/>
        </p:nvSpPr>
        <p:spPr bwMode="auto">
          <a:xfrm>
            <a:off x="2778125" y="4025900"/>
            <a:ext cx="342900" cy="2273300"/>
          </a:xfrm>
          <a:prstGeom prst="rect">
            <a:avLst/>
          </a:prstGeom>
          <a:noFill/>
          <a:ln w="11113">
            <a:solidFill>
              <a:srgbClr val="000000"/>
            </a:solidFill>
            <a:miter lim="800000"/>
            <a:headEnd/>
            <a:tailEnd/>
          </a:ln>
        </p:spPr>
        <p:txBody>
          <a:bodyPr/>
          <a:lstStyle/>
          <a:p>
            <a:endParaRPr lang="zh-TW" altLang="en-US"/>
          </a:p>
        </p:txBody>
      </p:sp>
      <p:sp>
        <p:nvSpPr>
          <p:cNvPr id="218254" name="Rectangle 143"/>
          <p:cNvSpPr>
            <a:spLocks noChangeArrowheads="1"/>
          </p:cNvSpPr>
          <p:nvPr/>
        </p:nvSpPr>
        <p:spPr bwMode="auto">
          <a:xfrm>
            <a:off x="2863850" y="4081463"/>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文</a:t>
            </a:r>
            <a:endParaRPr lang="zh-TW" altLang="en-US"/>
          </a:p>
        </p:txBody>
      </p:sp>
      <p:sp>
        <p:nvSpPr>
          <p:cNvPr id="218255" name="Rectangle 144"/>
          <p:cNvSpPr>
            <a:spLocks noChangeArrowheads="1"/>
          </p:cNvSpPr>
          <p:nvPr/>
        </p:nvSpPr>
        <p:spPr bwMode="auto">
          <a:xfrm>
            <a:off x="2863850" y="4249738"/>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章</a:t>
            </a:r>
            <a:endParaRPr lang="zh-TW" altLang="en-US"/>
          </a:p>
        </p:txBody>
      </p:sp>
      <p:sp>
        <p:nvSpPr>
          <p:cNvPr id="218256" name="Rectangle 145"/>
          <p:cNvSpPr>
            <a:spLocks noChangeArrowheads="1"/>
          </p:cNvSpPr>
          <p:nvPr/>
        </p:nvSpPr>
        <p:spPr bwMode="auto">
          <a:xfrm>
            <a:off x="2863850" y="4418013"/>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下</a:t>
            </a:r>
            <a:endParaRPr lang="zh-TW" altLang="en-US"/>
          </a:p>
        </p:txBody>
      </p:sp>
      <p:sp>
        <p:nvSpPr>
          <p:cNvPr id="218257" name="Rectangle 146"/>
          <p:cNvSpPr>
            <a:spLocks noChangeArrowheads="1"/>
          </p:cNvSpPr>
          <p:nvPr/>
        </p:nvSpPr>
        <p:spPr bwMode="auto">
          <a:xfrm>
            <a:off x="2863850" y="4586288"/>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載</a:t>
            </a:r>
            <a:endParaRPr lang="zh-TW" altLang="en-US"/>
          </a:p>
        </p:txBody>
      </p:sp>
      <p:sp>
        <p:nvSpPr>
          <p:cNvPr id="218258" name="Rectangle 147"/>
          <p:cNvSpPr>
            <a:spLocks noChangeArrowheads="1"/>
          </p:cNvSpPr>
          <p:nvPr/>
        </p:nvSpPr>
        <p:spPr bwMode="auto">
          <a:xfrm>
            <a:off x="2863850" y="4754563"/>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次</a:t>
            </a:r>
            <a:endParaRPr lang="zh-TW" altLang="en-US"/>
          </a:p>
        </p:txBody>
      </p:sp>
      <p:sp>
        <p:nvSpPr>
          <p:cNvPr id="218259" name="Rectangle 148"/>
          <p:cNvSpPr>
            <a:spLocks noChangeArrowheads="1"/>
          </p:cNvSpPr>
          <p:nvPr/>
        </p:nvSpPr>
        <p:spPr bwMode="auto">
          <a:xfrm>
            <a:off x="2863850" y="4922838"/>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數</a:t>
            </a:r>
            <a:endParaRPr lang="zh-TW" altLang="en-US"/>
          </a:p>
        </p:txBody>
      </p:sp>
      <p:sp>
        <p:nvSpPr>
          <p:cNvPr id="218260" name="Rectangle 149"/>
          <p:cNvSpPr>
            <a:spLocks noChangeArrowheads="1"/>
          </p:cNvSpPr>
          <p:nvPr/>
        </p:nvSpPr>
        <p:spPr bwMode="auto">
          <a:xfrm>
            <a:off x="3043238" y="4922838"/>
            <a:ext cx="69850" cy="168275"/>
          </a:xfrm>
          <a:prstGeom prst="rect">
            <a:avLst/>
          </a:prstGeom>
          <a:noFill/>
          <a:ln w="9525">
            <a:noFill/>
            <a:miter lim="800000"/>
            <a:headEnd/>
            <a:tailEnd/>
          </a:ln>
        </p:spPr>
        <p:txBody>
          <a:bodyPr wrap="none" lIns="0" tIns="0" rIns="0" bIns="0">
            <a:spAutoFit/>
          </a:bodyPr>
          <a:lstStyle/>
          <a:p>
            <a:r>
              <a:rPr lang="en-US" altLang="zh-TW" sz="1100" b="1">
                <a:solidFill>
                  <a:srgbClr val="000000"/>
                </a:solidFill>
                <a:latin typeface="標楷體" pitchFamily="65" charset="-120"/>
                <a:ea typeface="標楷體" pitchFamily="65" charset="-120"/>
              </a:rPr>
              <a:t> </a:t>
            </a:r>
            <a:endParaRPr lang="en-US" altLang="zh-TW"/>
          </a:p>
        </p:txBody>
      </p:sp>
      <p:sp>
        <p:nvSpPr>
          <p:cNvPr id="218261" name="Rectangle 150"/>
          <p:cNvSpPr>
            <a:spLocks noChangeArrowheads="1"/>
          </p:cNvSpPr>
          <p:nvPr/>
        </p:nvSpPr>
        <p:spPr bwMode="auto">
          <a:xfrm>
            <a:off x="3121025" y="4025900"/>
            <a:ext cx="346075" cy="2273300"/>
          </a:xfrm>
          <a:prstGeom prst="rect">
            <a:avLst/>
          </a:prstGeom>
          <a:solidFill>
            <a:srgbClr val="FFFFFF"/>
          </a:solidFill>
          <a:ln w="9525">
            <a:noFill/>
            <a:miter lim="800000"/>
            <a:headEnd/>
            <a:tailEnd/>
          </a:ln>
        </p:spPr>
        <p:txBody>
          <a:bodyPr/>
          <a:lstStyle/>
          <a:p>
            <a:endParaRPr lang="zh-TW" altLang="en-US"/>
          </a:p>
        </p:txBody>
      </p:sp>
      <p:sp>
        <p:nvSpPr>
          <p:cNvPr id="218262" name="Rectangle 151"/>
          <p:cNvSpPr>
            <a:spLocks noChangeArrowheads="1"/>
          </p:cNvSpPr>
          <p:nvPr/>
        </p:nvSpPr>
        <p:spPr bwMode="auto">
          <a:xfrm>
            <a:off x="3121025" y="4025900"/>
            <a:ext cx="346075" cy="2273300"/>
          </a:xfrm>
          <a:prstGeom prst="rect">
            <a:avLst/>
          </a:prstGeom>
          <a:noFill/>
          <a:ln w="11113">
            <a:solidFill>
              <a:srgbClr val="000000"/>
            </a:solidFill>
            <a:miter lim="800000"/>
            <a:headEnd/>
            <a:tailEnd/>
          </a:ln>
        </p:spPr>
        <p:txBody>
          <a:bodyPr/>
          <a:lstStyle/>
          <a:p>
            <a:endParaRPr lang="zh-TW" altLang="en-US"/>
          </a:p>
        </p:txBody>
      </p:sp>
      <p:sp>
        <p:nvSpPr>
          <p:cNvPr id="218263" name="Rectangle 152"/>
          <p:cNvSpPr>
            <a:spLocks noChangeArrowheads="1"/>
          </p:cNvSpPr>
          <p:nvPr/>
        </p:nvSpPr>
        <p:spPr bwMode="auto">
          <a:xfrm>
            <a:off x="3206750" y="4097338"/>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文</a:t>
            </a:r>
            <a:endParaRPr lang="zh-TW" altLang="en-US"/>
          </a:p>
        </p:txBody>
      </p:sp>
      <p:sp>
        <p:nvSpPr>
          <p:cNvPr id="218264" name="Rectangle 153"/>
          <p:cNvSpPr>
            <a:spLocks noChangeArrowheads="1"/>
          </p:cNvSpPr>
          <p:nvPr/>
        </p:nvSpPr>
        <p:spPr bwMode="auto">
          <a:xfrm>
            <a:off x="3206750" y="4313238"/>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章</a:t>
            </a:r>
            <a:endParaRPr lang="zh-TW" altLang="en-US"/>
          </a:p>
        </p:txBody>
      </p:sp>
      <p:sp>
        <p:nvSpPr>
          <p:cNvPr id="218265" name="Rectangle 154"/>
          <p:cNvSpPr>
            <a:spLocks noChangeArrowheads="1"/>
          </p:cNvSpPr>
          <p:nvPr/>
        </p:nvSpPr>
        <p:spPr bwMode="auto">
          <a:xfrm>
            <a:off x="3206750" y="4530725"/>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點</a:t>
            </a:r>
            <a:endParaRPr lang="zh-TW" altLang="en-US"/>
          </a:p>
        </p:txBody>
      </p:sp>
      <p:sp>
        <p:nvSpPr>
          <p:cNvPr id="218266" name="Rectangle 155"/>
          <p:cNvSpPr>
            <a:spLocks noChangeArrowheads="1"/>
          </p:cNvSpPr>
          <p:nvPr/>
        </p:nvSpPr>
        <p:spPr bwMode="auto">
          <a:xfrm>
            <a:off x="3206750" y="4746625"/>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閱</a:t>
            </a:r>
            <a:endParaRPr lang="zh-TW" altLang="en-US"/>
          </a:p>
        </p:txBody>
      </p:sp>
      <p:sp>
        <p:nvSpPr>
          <p:cNvPr id="218267" name="Rectangle 156"/>
          <p:cNvSpPr>
            <a:spLocks noChangeArrowheads="1"/>
          </p:cNvSpPr>
          <p:nvPr/>
        </p:nvSpPr>
        <p:spPr bwMode="auto">
          <a:xfrm>
            <a:off x="3206750" y="4964113"/>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率</a:t>
            </a:r>
            <a:endParaRPr lang="zh-TW" altLang="en-US"/>
          </a:p>
        </p:txBody>
      </p:sp>
      <p:sp>
        <p:nvSpPr>
          <p:cNvPr id="218268" name="Rectangle 157"/>
          <p:cNvSpPr>
            <a:spLocks noChangeArrowheads="1"/>
          </p:cNvSpPr>
          <p:nvPr/>
        </p:nvSpPr>
        <p:spPr bwMode="auto">
          <a:xfrm>
            <a:off x="3387725" y="4964113"/>
            <a:ext cx="69850" cy="168275"/>
          </a:xfrm>
          <a:prstGeom prst="rect">
            <a:avLst/>
          </a:prstGeom>
          <a:noFill/>
          <a:ln w="9525">
            <a:noFill/>
            <a:miter lim="800000"/>
            <a:headEnd/>
            <a:tailEnd/>
          </a:ln>
        </p:spPr>
        <p:txBody>
          <a:bodyPr wrap="none" lIns="0" tIns="0" rIns="0" bIns="0">
            <a:spAutoFit/>
          </a:bodyPr>
          <a:lstStyle/>
          <a:p>
            <a:r>
              <a:rPr lang="en-US" altLang="zh-TW" sz="1100">
                <a:solidFill>
                  <a:srgbClr val="000000"/>
                </a:solidFill>
                <a:latin typeface="標楷體" pitchFamily="65" charset="-120"/>
                <a:ea typeface="標楷體" pitchFamily="65" charset="-120"/>
              </a:rPr>
              <a:t> </a:t>
            </a:r>
            <a:endParaRPr lang="en-US" altLang="zh-TW"/>
          </a:p>
        </p:txBody>
      </p:sp>
      <p:sp>
        <p:nvSpPr>
          <p:cNvPr id="218269" name="Rectangle 158"/>
          <p:cNvSpPr>
            <a:spLocks noChangeArrowheads="1"/>
          </p:cNvSpPr>
          <p:nvPr/>
        </p:nvSpPr>
        <p:spPr bwMode="auto">
          <a:xfrm>
            <a:off x="3467100" y="4025900"/>
            <a:ext cx="342900" cy="2273300"/>
          </a:xfrm>
          <a:prstGeom prst="rect">
            <a:avLst/>
          </a:prstGeom>
          <a:solidFill>
            <a:srgbClr val="FFFFFF"/>
          </a:solidFill>
          <a:ln w="9525">
            <a:noFill/>
            <a:miter lim="800000"/>
            <a:headEnd/>
            <a:tailEnd/>
          </a:ln>
        </p:spPr>
        <p:txBody>
          <a:bodyPr/>
          <a:lstStyle/>
          <a:p>
            <a:endParaRPr lang="zh-TW" altLang="en-US"/>
          </a:p>
        </p:txBody>
      </p:sp>
      <p:sp>
        <p:nvSpPr>
          <p:cNvPr id="218270" name="Rectangle 159"/>
          <p:cNvSpPr>
            <a:spLocks noChangeArrowheads="1"/>
          </p:cNvSpPr>
          <p:nvPr/>
        </p:nvSpPr>
        <p:spPr bwMode="auto">
          <a:xfrm>
            <a:off x="3467100" y="4025900"/>
            <a:ext cx="342900" cy="2273300"/>
          </a:xfrm>
          <a:prstGeom prst="rect">
            <a:avLst/>
          </a:prstGeom>
          <a:noFill/>
          <a:ln w="11113">
            <a:solidFill>
              <a:srgbClr val="000000"/>
            </a:solidFill>
            <a:miter lim="800000"/>
            <a:headEnd/>
            <a:tailEnd/>
          </a:ln>
        </p:spPr>
        <p:txBody>
          <a:bodyPr/>
          <a:lstStyle/>
          <a:p>
            <a:endParaRPr lang="zh-TW" altLang="en-US"/>
          </a:p>
        </p:txBody>
      </p:sp>
      <p:sp>
        <p:nvSpPr>
          <p:cNvPr id="218271" name="Rectangle 160"/>
          <p:cNvSpPr>
            <a:spLocks noChangeArrowheads="1"/>
          </p:cNvSpPr>
          <p:nvPr/>
        </p:nvSpPr>
        <p:spPr bwMode="auto">
          <a:xfrm>
            <a:off x="3551238" y="4097338"/>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文</a:t>
            </a:r>
            <a:endParaRPr lang="zh-TW" altLang="en-US"/>
          </a:p>
        </p:txBody>
      </p:sp>
      <p:sp>
        <p:nvSpPr>
          <p:cNvPr id="218272" name="Rectangle 161"/>
          <p:cNvSpPr>
            <a:spLocks noChangeArrowheads="1"/>
          </p:cNvSpPr>
          <p:nvPr/>
        </p:nvSpPr>
        <p:spPr bwMode="auto">
          <a:xfrm>
            <a:off x="3551238" y="4313238"/>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章</a:t>
            </a:r>
            <a:endParaRPr lang="zh-TW" altLang="en-US"/>
          </a:p>
        </p:txBody>
      </p:sp>
      <p:sp>
        <p:nvSpPr>
          <p:cNvPr id="218273" name="Rectangle 162"/>
          <p:cNvSpPr>
            <a:spLocks noChangeArrowheads="1"/>
          </p:cNvSpPr>
          <p:nvPr/>
        </p:nvSpPr>
        <p:spPr bwMode="auto">
          <a:xfrm>
            <a:off x="3732213" y="4313238"/>
            <a:ext cx="69850" cy="168275"/>
          </a:xfrm>
          <a:prstGeom prst="rect">
            <a:avLst/>
          </a:prstGeom>
          <a:noFill/>
          <a:ln w="9525">
            <a:noFill/>
            <a:miter lim="800000"/>
            <a:headEnd/>
            <a:tailEnd/>
          </a:ln>
        </p:spPr>
        <p:txBody>
          <a:bodyPr wrap="none" lIns="0" tIns="0" rIns="0" bIns="0">
            <a:spAutoFit/>
          </a:bodyPr>
          <a:lstStyle/>
          <a:p>
            <a:r>
              <a:rPr lang="en-US" altLang="zh-TW" sz="1100">
                <a:solidFill>
                  <a:srgbClr val="000000"/>
                </a:solidFill>
                <a:latin typeface="標楷體" pitchFamily="65" charset="-120"/>
                <a:ea typeface="標楷體" pitchFamily="65" charset="-120"/>
              </a:rPr>
              <a:t> </a:t>
            </a:r>
            <a:endParaRPr lang="en-US" altLang="zh-TW"/>
          </a:p>
        </p:txBody>
      </p:sp>
      <p:sp>
        <p:nvSpPr>
          <p:cNvPr id="218274" name="Rectangle 163"/>
          <p:cNvSpPr>
            <a:spLocks noChangeArrowheads="1"/>
          </p:cNvSpPr>
          <p:nvPr/>
        </p:nvSpPr>
        <p:spPr bwMode="auto">
          <a:xfrm>
            <a:off x="3551238" y="4530725"/>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評</a:t>
            </a:r>
            <a:endParaRPr lang="zh-TW" altLang="en-US"/>
          </a:p>
        </p:txBody>
      </p:sp>
      <p:sp>
        <p:nvSpPr>
          <p:cNvPr id="218275" name="Rectangle 164"/>
          <p:cNvSpPr>
            <a:spLocks noChangeArrowheads="1"/>
          </p:cNvSpPr>
          <p:nvPr/>
        </p:nvSpPr>
        <p:spPr bwMode="auto">
          <a:xfrm>
            <a:off x="3551238" y="4746625"/>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分</a:t>
            </a:r>
            <a:endParaRPr lang="zh-TW" altLang="en-US"/>
          </a:p>
        </p:txBody>
      </p:sp>
      <p:sp>
        <p:nvSpPr>
          <p:cNvPr id="218276" name="Rectangle 165"/>
          <p:cNvSpPr>
            <a:spLocks noChangeArrowheads="1"/>
          </p:cNvSpPr>
          <p:nvPr/>
        </p:nvSpPr>
        <p:spPr bwMode="auto">
          <a:xfrm>
            <a:off x="3732213" y="4746625"/>
            <a:ext cx="69850" cy="168275"/>
          </a:xfrm>
          <a:prstGeom prst="rect">
            <a:avLst/>
          </a:prstGeom>
          <a:noFill/>
          <a:ln w="9525">
            <a:noFill/>
            <a:miter lim="800000"/>
            <a:headEnd/>
            <a:tailEnd/>
          </a:ln>
        </p:spPr>
        <p:txBody>
          <a:bodyPr wrap="none" lIns="0" tIns="0" rIns="0" bIns="0">
            <a:spAutoFit/>
          </a:bodyPr>
          <a:lstStyle/>
          <a:p>
            <a:r>
              <a:rPr lang="en-US" altLang="zh-TW" sz="1100">
                <a:solidFill>
                  <a:srgbClr val="000000"/>
                </a:solidFill>
                <a:latin typeface="標楷體" pitchFamily="65" charset="-120"/>
                <a:ea typeface="標楷體" pitchFamily="65" charset="-120"/>
              </a:rPr>
              <a:t> </a:t>
            </a:r>
            <a:endParaRPr lang="en-US" altLang="zh-TW"/>
          </a:p>
        </p:txBody>
      </p:sp>
      <p:sp>
        <p:nvSpPr>
          <p:cNvPr id="218277" name="Rectangle 166"/>
          <p:cNvSpPr>
            <a:spLocks noChangeArrowheads="1"/>
          </p:cNvSpPr>
          <p:nvPr/>
        </p:nvSpPr>
        <p:spPr bwMode="auto">
          <a:xfrm>
            <a:off x="3551238" y="4964113"/>
            <a:ext cx="69850" cy="168275"/>
          </a:xfrm>
          <a:prstGeom prst="rect">
            <a:avLst/>
          </a:prstGeom>
          <a:noFill/>
          <a:ln w="9525">
            <a:noFill/>
            <a:miter lim="800000"/>
            <a:headEnd/>
            <a:tailEnd/>
          </a:ln>
        </p:spPr>
        <p:txBody>
          <a:bodyPr wrap="none" lIns="0" tIns="0" rIns="0" bIns="0">
            <a:spAutoFit/>
          </a:bodyPr>
          <a:lstStyle/>
          <a:p>
            <a:r>
              <a:rPr lang="en-US" altLang="zh-TW" sz="1100">
                <a:solidFill>
                  <a:srgbClr val="000000"/>
                </a:solidFill>
                <a:latin typeface="標楷體" pitchFamily="65" charset="-120"/>
                <a:ea typeface="標楷體" pitchFamily="65" charset="-120"/>
              </a:rPr>
              <a:t> </a:t>
            </a:r>
            <a:endParaRPr lang="en-US" altLang="zh-TW"/>
          </a:p>
        </p:txBody>
      </p:sp>
      <p:sp>
        <p:nvSpPr>
          <p:cNvPr id="218278" name="Line 167"/>
          <p:cNvSpPr>
            <a:spLocks noChangeShapeType="1"/>
          </p:cNvSpPr>
          <p:nvPr/>
        </p:nvSpPr>
        <p:spPr bwMode="auto">
          <a:xfrm flipH="1">
            <a:off x="4356100" y="3700463"/>
            <a:ext cx="15875" cy="160337"/>
          </a:xfrm>
          <a:prstGeom prst="line">
            <a:avLst/>
          </a:prstGeom>
          <a:noFill/>
          <a:ln w="11113">
            <a:solidFill>
              <a:srgbClr val="000000"/>
            </a:solidFill>
            <a:round/>
            <a:headEnd/>
            <a:tailEnd/>
          </a:ln>
        </p:spPr>
        <p:txBody>
          <a:bodyPr/>
          <a:lstStyle/>
          <a:p>
            <a:endParaRPr lang="zh-TW" altLang="en-US"/>
          </a:p>
        </p:txBody>
      </p:sp>
      <p:sp>
        <p:nvSpPr>
          <p:cNvPr id="218279" name="Line 168"/>
          <p:cNvSpPr>
            <a:spLocks noChangeShapeType="1"/>
          </p:cNvSpPr>
          <p:nvPr/>
        </p:nvSpPr>
        <p:spPr bwMode="auto">
          <a:xfrm>
            <a:off x="4008438" y="3856038"/>
            <a:ext cx="777875" cy="1587"/>
          </a:xfrm>
          <a:prstGeom prst="line">
            <a:avLst/>
          </a:prstGeom>
          <a:noFill/>
          <a:ln w="11113">
            <a:solidFill>
              <a:srgbClr val="000000"/>
            </a:solidFill>
            <a:round/>
            <a:headEnd/>
            <a:tailEnd/>
          </a:ln>
        </p:spPr>
        <p:txBody>
          <a:bodyPr/>
          <a:lstStyle/>
          <a:p>
            <a:endParaRPr lang="zh-TW" altLang="en-US"/>
          </a:p>
        </p:txBody>
      </p:sp>
      <p:sp>
        <p:nvSpPr>
          <p:cNvPr id="218280" name="Line 169"/>
          <p:cNvSpPr>
            <a:spLocks noChangeShapeType="1"/>
          </p:cNvSpPr>
          <p:nvPr/>
        </p:nvSpPr>
        <p:spPr bwMode="auto">
          <a:xfrm>
            <a:off x="4008438" y="3856038"/>
            <a:ext cx="1587" cy="155575"/>
          </a:xfrm>
          <a:prstGeom prst="line">
            <a:avLst/>
          </a:prstGeom>
          <a:noFill/>
          <a:ln w="11113">
            <a:solidFill>
              <a:srgbClr val="000000"/>
            </a:solidFill>
            <a:round/>
            <a:headEnd/>
            <a:tailEnd/>
          </a:ln>
        </p:spPr>
        <p:txBody>
          <a:bodyPr/>
          <a:lstStyle/>
          <a:p>
            <a:endParaRPr lang="zh-TW" altLang="en-US"/>
          </a:p>
        </p:txBody>
      </p:sp>
      <p:sp>
        <p:nvSpPr>
          <p:cNvPr id="218281" name="Line 170"/>
          <p:cNvSpPr>
            <a:spLocks noChangeShapeType="1"/>
          </p:cNvSpPr>
          <p:nvPr/>
        </p:nvSpPr>
        <p:spPr bwMode="auto">
          <a:xfrm>
            <a:off x="4356100" y="3860800"/>
            <a:ext cx="9525" cy="155575"/>
          </a:xfrm>
          <a:prstGeom prst="line">
            <a:avLst/>
          </a:prstGeom>
          <a:noFill/>
          <a:ln w="11113">
            <a:solidFill>
              <a:srgbClr val="000000"/>
            </a:solidFill>
            <a:round/>
            <a:headEnd/>
            <a:tailEnd/>
          </a:ln>
        </p:spPr>
        <p:txBody>
          <a:bodyPr/>
          <a:lstStyle/>
          <a:p>
            <a:endParaRPr lang="zh-TW" altLang="en-US"/>
          </a:p>
        </p:txBody>
      </p:sp>
      <p:sp>
        <p:nvSpPr>
          <p:cNvPr id="218282" name="Line 171"/>
          <p:cNvSpPr>
            <a:spLocks noChangeShapeType="1"/>
          </p:cNvSpPr>
          <p:nvPr/>
        </p:nvSpPr>
        <p:spPr bwMode="auto">
          <a:xfrm>
            <a:off x="4783138" y="3852863"/>
            <a:ext cx="1587" cy="163512"/>
          </a:xfrm>
          <a:prstGeom prst="line">
            <a:avLst/>
          </a:prstGeom>
          <a:noFill/>
          <a:ln w="11113">
            <a:solidFill>
              <a:srgbClr val="000000"/>
            </a:solidFill>
            <a:round/>
            <a:headEnd/>
            <a:tailEnd/>
          </a:ln>
        </p:spPr>
        <p:txBody>
          <a:bodyPr/>
          <a:lstStyle/>
          <a:p>
            <a:endParaRPr lang="zh-TW" altLang="en-US"/>
          </a:p>
        </p:txBody>
      </p:sp>
      <p:sp>
        <p:nvSpPr>
          <p:cNvPr id="218283" name="Rectangle 172"/>
          <p:cNvSpPr>
            <a:spLocks noChangeArrowheads="1"/>
          </p:cNvSpPr>
          <p:nvPr/>
        </p:nvSpPr>
        <p:spPr bwMode="auto">
          <a:xfrm>
            <a:off x="3862388" y="4025900"/>
            <a:ext cx="344487" cy="2273300"/>
          </a:xfrm>
          <a:prstGeom prst="rect">
            <a:avLst/>
          </a:prstGeom>
          <a:solidFill>
            <a:srgbClr val="FFFFFF"/>
          </a:solidFill>
          <a:ln w="9525">
            <a:noFill/>
            <a:miter lim="800000"/>
            <a:headEnd/>
            <a:tailEnd/>
          </a:ln>
        </p:spPr>
        <p:txBody>
          <a:bodyPr/>
          <a:lstStyle/>
          <a:p>
            <a:endParaRPr lang="zh-TW" altLang="en-US"/>
          </a:p>
        </p:txBody>
      </p:sp>
      <p:sp>
        <p:nvSpPr>
          <p:cNvPr id="218284" name="Rectangle 173"/>
          <p:cNvSpPr>
            <a:spLocks noChangeArrowheads="1"/>
          </p:cNvSpPr>
          <p:nvPr/>
        </p:nvSpPr>
        <p:spPr bwMode="auto">
          <a:xfrm>
            <a:off x="3862388" y="4025900"/>
            <a:ext cx="344487" cy="2273300"/>
          </a:xfrm>
          <a:prstGeom prst="rect">
            <a:avLst/>
          </a:prstGeom>
          <a:noFill/>
          <a:ln w="11113">
            <a:solidFill>
              <a:srgbClr val="000000"/>
            </a:solidFill>
            <a:miter lim="800000"/>
            <a:headEnd/>
            <a:tailEnd/>
          </a:ln>
        </p:spPr>
        <p:txBody>
          <a:bodyPr/>
          <a:lstStyle/>
          <a:p>
            <a:endParaRPr lang="zh-TW" altLang="en-US"/>
          </a:p>
        </p:txBody>
      </p:sp>
      <p:sp>
        <p:nvSpPr>
          <p:cNvPr id="218285" name="Rectangle 174"/>
          <p:cNvSpPr>
            <a:spLocks noChangeArrowheads="1"/>
          </p:cNvSpPr>
          <p:nvPr/>
        </p:nvSpPr>
        <p:spPr bwMode="auto">
          <a:xfrm>
            <a:off x="3948113" y="4097338"/>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社</a:t>
            </a:r>
            <a:endParaRPr lang="zh-TW" altLang="en-US"/>
          </a:p>
        </p:txBody>
      </p:sp>
      <p:sp>
        <p:nvSpPr>
          <p:cNvPr id="218286" name="Rectangle 175"/>
          <p:cNvSpPr>
            <a:spLocks noChangeArrowheads="1"/>
          </p:cNvSpPr>
          <p:nvPr/>
        </p:nvSpPr>
        <p:spPr bwMode="auto">
          <a:xfrm>
            <a:off x="3948113" y="4313238"/>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群</a:t>
            </a:r>
            <a:endParaRPr lang="zh-TW" altLang="en-US"/>
          </a:p>
        </p:txBody>
      </p:sp>
      <p:sp>
        <p:nvSpPr>
          <p:cNvPr id="218287" name="Rectangle 176"/>
          <p:cNvSpPr>
            <a:spLocks noChangeArrowheads="1"/>
          </p:cNvSpPr>
          <p:nvPr/>
        </p:nvSpPr>
        <p:spPr bwMode="auto">
          <a:xfrm>
            <a:off x="4129088" y="4313238"/>
            <a:ext cx="69850" cy="168275"/>
          </a:xfrm>
          <a:prstGeom prst="rect">
            <a:avLst/>
          </a:prstGeom>
          <a:noFill/>
          <a:ln w="9525">
            <a:noFill/>
            <a:miter lim="800000"/>
            <a:headEnd/>
            <a:tailEnd/>
          </a:ln>
        </p:spPr>
        <p:txBody>
          <a:bodyPr wrap="none" lIns="0" tIns="0" rIns="0" bIns="0">
            <a:spAutoFit/>
          </a:bodyPr>
          <a:lstStyle/>
          <a:p>
            <a:r>
              <a:rPr lang="en-US" altLang="zh-TW" sz="1100">
                <a:solidFill>
                  <a:srgbClr val="000000"/>
                </a:solidFill>
                <a:latin typeface="標楷體" pitchFamily="65" charset="-120"/>
                <a:ea typeface="標楷體" pitchFamily="65" charset="-120"/>
              </a:rPr>
              <a:t> </a:t>
            </a:r>
            <a:endParaRPr lang="en-US" altLang="zh-TW"/>
          </a:p>
        </p:txBody>
      </p:sp>
      <p:sp>
        <p:nvSpPr>
          <p:cNvPr id="218288" name="Rectangle 177"/>
          <p:cNvSpPr>
            <a:spLocks noChangeArrowheads="1"/>
          </p:cNvSpPr>
          <p:nvPr/>
        </p:nvSpPr>
        <p:spPr bwMode="auto">
          <a:xfrm>
            <a:off x="3948113" y="4530725"/>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流</a:t>
            </a:r>
            <a:endParaRPr lang="zh-TW" altLang="en-US"/>
          </a:p>
        </p:txBody>
      </p:sp>
      <p:sp>
        <p:nvSpPr>
          <p:cNvPr id="218289" name="Rectangle 178"/>
          <p:cNvSpPr>
            <a:spLocks noChangeArrowheads="1"/>
          </p:cNvSpPr>
          <p:nvPr/>
        </p:nvSpPr>
        <p:spPr bwMode="auto">
          <a:xfrm>
            <a:off x="3948113" y="4746625"/>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量</a:t>
            </a:r>
            <a:endParaRPr lang="zh-TW" altLang="en-US"/>
          </a:p>
        </p:txBody>
      </p:sp>
      <p:sp>
        <p:nvSpPr>
          <p:cNvPr id="218290" name="Rectangle 179"/>
          <p:cNvSpPr>
            <a:spLocks noChangeArrowheads="1"/>
          </p:cNvSpPr>
          <p:nvPr/>
        </p:nvSpPr>
        <p:spPr bwMode="auto">
          <a:xfrm>
            <a:off x="4129088" y="4746625"/>
            <a:ext cx="69850" cy="168275"/>
          </a:xfrm>
          <a:prstGeom prst="rect">
            <a:avLst/>
          </a:prstGeom>
          <a:noFill/>
          <a:ln w="9525">
            <a:noFill/>
            <a:miter lim="800000"/>
            <a:headEnd/>
            <a:tailEnd/>
          </a:ln>
        </p:spPr>
        <p:txBody>
          <a:bodyPr wrap="none" lIns="0" tIns="0" rIns="0" bIns="0">
            <a:spAutoFit/>
          </a:bodyPr>
          <a:lstStyle/>
          <a:p>
            <a:r>
              <a:rPr lang="en-US" altLang="zh-TW" sz="1100" b="1">
                <a:solidFill>
                  <a:srgbClr val="000000"/>
                </a:solidFill>
                <a:latin typeface="標楷體" pitchFamily="65" charset="-120"/>
                <a:ea typeface="標楷體" pitchFamily="65" charset="-120"/>
              </a:rPr>
              <a:t> </a:t>
            </a:r>
            <a:endParaRPr lang="en-US" altLang="zh-TW"/>
          </a:p>
        </p:txBody>
      </p:sp>
      <p:sp>
        <p:nvSpPr>
          <p:cNvPr id="218291" name="Rectangle 180"/>
          <p:cNvSpPr>
            <a:spLocks noChangeArrowheads="1"/>
          </p:cNvSpPr>
          <p:nvPr/>
        </p:nvSpPr>
        <p:spPr bwMode="auto">
          <a:xfrm>
            <a:off x="4206875" y="4025900"/>
            <a:ext cx="342900" cy="2273300"/>
          </a:xfrm>
          <a:prstGeom prst="rect">
            <a:avLst/>
          </a:prstGeom>
          <a:solidFill>
            <a:srgbClr val="FFFFFF"/>
          </a:solidFill>
          <a:ln w="9525">
            <a:noFill/>
            <a:miter lim="800000"/>
            <a:headEnd/>
            <a:tailEnd/>
          </a:ln>
        </p:spPr>
        <p:txBody>
          <a:bodyPr/>
          <a:lstStyle/>
          <a:p>
            <a:endParaRPr lang="zh-TW" altLang="en-US"/>
          </a:p>
        </p:txBody>
      </p:sp>
      <p:sp>
        <p:nvSpPr>
          <p:cNvPr id="218292" name="Rectangle 181"/>
          <p:cNvSpPr>
            <a:spLocks noChangeArrowheads="1"/>
          </p:cNvSpPr>
          <p:nvPr/>
        </p:nvSpPr>
        <p:spPr bwMode="auto">
          <a:xfrm>
            <a:off x="4206875" y="4025900"/>
            <a:ext cx="342900" cy="2273300"/>
          </a:xfrm>
          <a:prstGeom prst="rect">
            <a:avLst/>
          </a:prstGeom>
          <a:noFill/>
          <a:ln w="11113">
            <a:solidFill>
              <a:srgbClr val="000000"/>
            </a:solidFill>
            <a:miter lim="800000"/>
            <a:headEnd/>
            <a:tailEnd/>
          </a:ln>
        </p:spPr>
        <p:txBody>
          <a:bodyPr/>
          <a:lstStyle/>
          <a:p>
            <a:endParaRPr lang="zh-TW" altLang="en-US"/>
          </a:p>
        </p:txBody>
      </p:sp>
      <p:sp>
        <p:nvSpPr>
          <p:cNvPr id="218293" name="Rectangle 182"/>
          <p:cNvSpPr>
            <a:spLocks noChangeArrowheads="1"/>
          </p:cNvSpPr>
          <p:nvPr/>
        </p:nvSpPr>
        <p:spPr bwMode="auto">
          <a:xfrm>
            <a:off x="4291013" y="4097338"/>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社</a:t>
            </a:r>
            <a:endParaRPr lang="zh-TW" altLang="en-US"/>
          </a:p>
        </p:txBody>
      </p:sp>
      <p:sp>
        <p:nvSpPr>
          <p:cNvPr id="218294" name="Rectangle 183"/>
          <p:cNvSpPr>
            <a:spLocks noChangeArrowheads="1"/>
          </p:cNvSpPr>
          <p:nvPr/>
        </p:nvSpPr>
        <p:spPr bwMode="auto">
          <a:xfrm>
            <a:off x="4291013" y="4313238"/>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群</a:t>
            </a:r>
            <a:endParaRPr lang="zh-TW" altLang="en-US"/>
          </a:p>
        </p:txBody>
      </p:sp>
      <p:sp>
        <p:nvSpPr>
          <p:cNvPr id="218295" name="Rectangle 184"/>
          <p:cNvSpPr>
            <a:spLocks noChangeArrowheads="1"/>
          </p:cNvSpPr>
          <p:nvPr/>
        </p:nvSpPr>
        <p:spPr bwMode="auto">
          <a:xfrm>
            <a:off x="4291013" y="4530725"/>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成</a:t>
            </a:r>
            <a:endParaRPr lang="zh-TW" altLang="en-US"/>
          </a:p>
        </p:txBody>
      </p:sp>
      <p:sp>
        <p:nvSpPr>
          <p:cNvPr id="218296" name="Rectangle 185"/>
          <p:cNvSpPr>
            <a:spLocks noChangeArrowheads="1"/>
          </p:cNvSpPr>
          <p:nvPr/>
        </p:nvSpPr>
        <p:spPr bwMode="auto">
          <a:xfrm>
            <a:off x="4291013" y="4746625"/>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員</a:t>
            </a:r>
            <a:endParaRPr lang="zh-TW" altLang="en-US"/>
          </a:p>
        </p:txBody>
      </p:sp>
      <p:sp>
        <p:nvSpPr>
          <p:cNvPr id="218297" name="Rectangle 186"/>
          <p:cNvSpPr>
            <a:spLocks noChangeArrowheads="1"/>
          </p:cNvSpPr>
          <p:nvPr/>
        </p:nvSpPr>
        <p:spPr bwMode="auto">
          <a:xfrm>
            <a:off x="4291013" y="4964113"/>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總</a:t>
            </a:r>
            <a:endParaRPr lang="zh-TW" altLang="en-US"/>
          </a:p>
        </p:txBody>
      </p:sp>
      <p:sp>
        <p:nvSpPr>
          <p:cNvPr id="218298" name="Rectangle 187"/>
          <p:cNvSpPr>
            <a:spLocks noChangeArrowheads="1"/>
          </p:cNvSpPr>
          <p:nvPr/>
        </p:nvSpPr>
        <p:spPr bwMode="auto">
          <a:xfrm>
            <a:off x="4291013" y="5180013"/>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數</a:t>
            </a:r>
            <a:endParaRPr lang="zh-TW" altLang="en-US"/>
          </a:p>
        </p:txBody>
      </p:sp>
      <p:sp>
        <p:nvSpPr>
          <p:cNvPr id="218299" name="Rectangle 188"/>
          <p:cNvSpPr>
            <a:spLocks noChangeArrowheads="1"/>
          </p:cNvSpPr>
          <p:nvPr/>
        </p:nvSpPr>
        <p:spPr bwMode="auto">
          <a:xfrm>
            <a:off x="4291013" y="5397500"/>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成</a:t>
            </a:r>
            <a:endParaRPr lang="zh-TW" altLang="en-US"/>
          </a:p>
        </p:txBody>
      </p:sp>
      <p:sp>
        <p:nvSpPr>
          <p:cNvPr id="218300" name="Rectangle 189"/>
          <p:cNvSpPr>
            <a:spLocks noChangeArrowheads="1"/>
          </p:cNvSpPr>
          <p:nvPr/>
        </p:nvSpPr>
        <p:spPr bwMode="auto">
          <a:xfrm>
            <a:off x="4291013" y="5613400"/>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長</a:t>
            </a:r>
            <a:endParaRPr lang="zh-TW" altLang="en-US"/>
          </a:p>
        </p:txBody>
      </p:sp>
      <p:sp>
        <p:nvSpPr>
          <p:cNvPr id="218301" name="Rectangle 190"/>
          <p:cNvSpPr>
            <a:spLocks noChangeArrowheads="1"/>
          </p:cNvSpPr>
          <p:nvPr/>
        </p:nvSpPr>
        <p:spPr bwMode="auto">
          <a:xfrm>
            <a:off x="4291013" y="5829300"/>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量</a:t>
            </a:r>
            <a:endParaRPr lang="zh-TW" altLang="en-US"/>
          </a:p>
        </p:txBody>
      </p:sp>
      <p:sp>
        <p:nvSpPr>
          <p:cNvPr id="218302" name="Rectangle 191"/>
          <p:cNvSpPr>
            <a:spLocks noChangeArrowheads="1"/>
          </p:cNvSpPr>
          <p:nvPr/>
        </p:nvSpPr>
        <p:spPr bwMode="auto">
          <a:xfrm>
            <a:off x="4381500" y="6046788"/>
            <a:ext cx="69850" cy="168275"/>
          </a:xfrm>
          <a:prstGeom prst="rect">
            <a:avLst/>
          </a:prstGeom>
          <a:noFill/>
          <a:ln w="9525">
            <a:noFill/>
            <a:miter lim="800000"/>
            <a:headEnd/>
            <a:tailEnd/>
          </a:ln>
        </p:spPr>
        <p:txBody>
          <a:bodyPr wrap="none" lIns="0" tIns="0" rIns="0" bIns="0">
            <a:spAutoFit/>
          </a:bodyPr>
          <a:lstStyle/>
          <a:p>
            <a:r>
              <a:rPr lang="en-US" altLang="zh-TW" sz="1100">
                <a:solidFill>
                  <a:srgbClr val="000000"/>
                </a:solidFill>
                <a:latin typeface="標楷體" pitchFamily="65" charset="-120"/>
                <a:ea typeface="標楷體" pitchFamily="65" charset="-120"/>
              </a:rPr>
              <a:t> </a:t>
            </a:r>
            <a:endParaRPr lang="en-US" altLang="zh-TW"/>
          </a:p>
        </p:txBody>
      </p:sp>
      <p:sp>
        <p:nvSpPr>
          <p:cNvPr id="218303" name="Rectangle 192"/>
          <p:cNvSpPr>
            <a:spLocks noChangeArrowheads="1"/>
          </p:cNvSpPr>
          <p:nvPr/>
        </p:nvSpPr>
        <p:spPr bwMode="auto">
          <a:xfrm>
            <a:off x="4291013" y="6326188"/>
            <a:ext cx="60325" cy="258762"/>
          </a:xfrm>
          <a:prstGeom prst="rect">
            <a:avLst/>
          </a:prstGeom>
          <a:noFill/>
          <a:ln w="9525">
            <a:noFill/>
            <a:miter lim="800000"/>
            <a:headEnd/>
            <a:tailEnd/>
          </a:ln>
        </p:spPr>
        <p:txBody>
          <a:bodyPr wrap="none" lIns="0" tIns="0" rIns="0" bIns="0">
            <a:spAutoFit/>
          </a:bodyPr>
          <a:lstStyle/>
          <a:p>
            <a:r>
              <a:rPr lang="en-US" altLang="zh-TW" sz="1700" b="1">
                <a:solidFill>
                  <a:srgbClr val="000000"/>
                </a:solidFill>
              </a:rPr>
              <a:t> </a:t>
            </a:r>
            <a:endParaRPr lang="en-US" altLang="zh-TW"/>
          </a:p>
        </p:txBody>
      </p:sp>
      <p:sp>
        <p:nvSpPr>
          <p:cNvPr id="218304" name="Rectangle 193"/>
          <p:cNvSpPr>
            <a:spLocks noChangeArrowheads="1"/>
          </p:cNvSpPr>
          <p:nvPr/>
        </p:nvSpPr>
        <p:spPr bwMode="auto">
          <a:xfrm>
            <a:off x="4549775" y="4025900"/>
            <a:ext cx="344488" cy="2273300"/>
          </a:xfrm>
          <a:prstGeom prst="rect">
            <a:avLst/>
          </a:prstGeom>
          <a:solidFill>
            <a:srgbClr val="FFFFFF"/>
          </a:solidFill>
          <a:ln w="9525">
            <a:noFill/>
            <a:miter lim="800000"/>
            <a:headEnd/>
            <a:tailEnd/>
          </a:ln>
        </p:spPr>
        <p:txBody>
          <a:bodyPr/>
          <a:lstStyle/>
          <a:p>
            <a:endParaRPr lang="zh-TW" altLang="en-US"/>
          </a:p>
        </p:txBody>
      </p:sp>
      <p:sp>
        <p:nvSpPr>
          <p:cNvPr id="218305" name="Rectangle 194"/>
          <p:cNvSpPr>
            <a:spLocks noChangeArrowheads="1"/>
          </p:cNvSpPr>
          <p:nvPr/>
        </p:nvSpPr>
        <p:spPr bwMode="auto">
          <a:xfrm>
            <a:off x="4549775" y="4025900"/>
            <a:ext cx="344488" cy="2273300"/>
          </a:xfrm>
          <a:prstGeom prst="rect">
            <a:avLst/>
          </a:prstGeom>
          <a:noFill/>
          <a:ln w="11113">
            <a:solidFill>
              <a:srgbClr val="000000"/>
            </a:solidFill>
            <a:miter lim="800000"/>
            <a:headEnd/>
            <a:tailEnd/>
          </a:ln>
        </p:spPr>
        <p:txBody>
          <a:bodyPr/>
          <a:lstStyle/>
          <a:p>
            <a:endParaRPr lang="zh-TW" altLang="en-US"/>
          </a:p>
        </p:txBody>
      </p:sp>
      <p:sp>
        <p:nvSpPr>
          <p:cNvPr id="218306" name="Rectangle 195"/>
          <p:cNvSpPr>
            <a:spLocks noChangeArrowheads="1"/>
          </p:cNvSpPr>
          <p:nvPr/>
        </p:nvSpPr>
        <p:spPr bwMode="auto">
          <a:xfrm>
            <a:off x="4633913" y="4097338"/>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社</a:t>
            </a:r>
            <a:endParaRPr lang="zh-TW" altLang="en-US"/>
          </a:p>
        </p:txBody>
      </p:sp>
      <p:sp>
        <p:nvSpPr>
          <p:cNvPr id="218307" name="Rectangle 196"/>
          <p:cNvSpPr>
            <a:spLocks noChangeArrowheads="1"/>
          </p:cNvSpPr>
          <p:nvPr/>
        </p:nvSpPr>
        <p:spPr bwMode="auto">
          <a:xfrm>
            <a:off x="4633913" y="4313238"/>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群</a:t>
            </a:r>
            <a:endParaRPr lang="zh-TW" altLang="en-US"/>
          </a:p>
        </p:txBody>
      </p:sp>
      <p:sp>
        <p:nvSpPr>
          <p:cNvPr id="218308" name="Rectangle 197"/>
          <p:cNvSpPr>
            <a:spLocks noChangeArrowheads="1"/>
          </p:cNvSpPr>
          <p:nvPr/>
        </p:nvSpPr>
        <p:spPr bwMode="auto">
          <a:xfrm>
            <a:off x="4633913" y="4530725"/>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文</a:t>
            </a:r>
            <a:endParaRPr lang="zh-TW" altLang="en-US"/>
          </a:p>
        </p:txBody>
      </p:sp>
      <p:sp>
        <p:nvSpPr>
          <p:cNvPr id="218309" name="Rectangle 198"/>
          <p:cNvSpPr>
            <a:spLocks noChangeArrowheads="1"/>
          </p:cNvSpPr>
          <p:nvPr/>
        </p:nvSpPr>
        <p:spPr bwMode="auto">
          <a:xfrm>
            <a:off x="4633913" y="4746625"/>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件</a:t>
            </a:r>
            <a:endParaRPr lang="zh-TW" altLang="en-US"/>
          </a:p>
        </p:txBody>
      </p:sp>
      <p:sp>
        <p:nvSpPr>
          <p:cNvPr id="218310" name="Rectangle 199"/>
          <p:cNvSpPr>
            <a:spLocks noChangeArrowheads="1"/>
          </p:cNvSpPr>
          <p:nvPr/>
        </p:nvSpPr>
        <p:spPr bwMode="auto">
          <a:xfrm>
            <a:off x="4633913" y="4964113"/>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增</a:t>
            </a:r>
            <a:endParaRPr lang="zh-TW" altLang="en-US"/>
          </a:p>
        </p:txBody>
      </p:sp>
      <p:sp>
        <p:nvSpPr>
          <p:cNvPr id="218311" name="Rectangle 200"/>
          <p:cNvSpPr>
            <a:spLocks noChangeArrowheads="1"/>
          </p:cNvSpPr>
          <p:nvPr/>
        </p:nvSpPr>
        <p:spPr bwMode="auto">
          <a:xfrm>
            <a:off x="4633913" y="5180013"/>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加</a:t>
            </a:r>
            <a:endParaRPr lang="zh-TW" altLang="en-US"/>
          </a:p>
        </p:txBody>
      </p:sp>
      <p:sp>
        <p:nvSpPr>
          <p:cNvPr id="218312" name="Rectangle 201"/>
          <p:cNvSpPr>
            <a:spLocks noChangeArrowheads="1"/>
          </p:cNvSpPr>
          <p:nvPr/>
        </p:nvSpPr>
        <p:spPr bwMode="auto">
          <a:xfrm>
            <a:off x="4633913" y="5397500"/>
            <a:ext cx="1397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量</a:t>
            </a:r>
            <a:endParaRPr lang="zh-TW" altLang="en-US"/>
          </a:p>
        </p:txBody>
      </p:sp>
      <p:sp>
        <p:nvSpPr>
          <p:cNvPr id="218313" name="Rectangle 202"/>
          <p:cNvSpPr>
            <a:spLocks noChangeArrowheads="1"/>
          </p:cNvSpPr>
          <p:nvPr/>
        </p:nvSpPr>
        <p:spPr bwMode="auto">
          <a:xfrm>
            <a:off x="4814888" y="5397500"/>
            <a:ext cx="69850" cy="168275"/>
          </a:xfrm>
          <a:prstGeom prst="rect">
            <a:avLst/>
          </a:prstGeom>
          <a:noFill/>
          <a:ln w="9525">
            <a:noFill/>
            <a:miter lim="800000"/>
            <a:headEnd/>
            <a:tailEnd/>
          </a:ln>
        </p:spPr>
        <p:txBody>
          <a:bodyPr wrap="none" lIns="0" tIns="0" rIns="0" bIns="0">
            <a:spAutoFit/>
          </a:bodyPr>
          <a:lstStyle/>
          <a:p>
            <a:r>
              <a:rPr lang="en-US" altLang="zh-TW" sz="1100">
                <a:solidFill>
                  <a:srgbClr val="000000"/>
                </a:solidFill>
                <a:latin typeface="標楷體" pitchFamily="65" charset="-120"/>
                <a:ea typeface="標楷體" pitchFamily="65" charset="-120"/>
              </a:rPr>
              <a:t> </a:t>
            </a:r>
            <a:endParaRPr lang="en-US" altLang="zh-TW"/>
          </a:p>
        </p:txBody>
      </p:sp>
      <p:sp>
        <p:nvSpPr>
          <p:cNvPr id="218314" name="Line 203"/>
          <p:cNvSpPr>
            <a:spLocks noChangeShapeType="1"/>
          </p:cNvSpPr>
          <p:nvPr/>
        </p:nvSpPr>
        <p:spPr bwMode="auto">
          <a:xfrm>
            <a:off x="5624513" y="3025775"/>
            <a:ext cx="1587" cy="550863"/>
          </a:xfrm>
          <a:prstGeom prst="line">
            <a:avLst/>
          </a:prstGeom>
          <a:noFill/>
          <a:ln w="11176">
            <a:solidFill>
              <a:srgbClr val="000000"/>
            </a:solidFill>
            <a:round/>
            <a:headEnd/>
            <a:tailEnd/>
          </a:ln>
        </p:spPr>
        <p:txBody>
          <a:bodyPr/>
          <a:lstStyle/>
          <a:p>
            <a:endParaRPr lang="zh-TW" altLang="en-US"/>
          </a:p>
        </p:txBody>
      </p:sp>
      <p:sp>
        <p:nvSpPr>
          <p:cNvPr id="218315" name="Rectangle 204"/>
          <p:cNvSpPr>
            <a:spLocks noChangeArrowheads="1"/>
          </p:cNvSpPr>
          <p:nvPr/>
        </p:nvSpPr>
        <p:spPr bwMode="auto">
          <a:xfrm>
            <a:off x="5454650" y="3530600"/>
            <a:ext cx="687388" cy="2768600"/>
          </a:xfrm>
          <a:prstGeom prst="rect">
            <a:avLst/>
          </a:prstGeom>
          <a:solidFill>
            <a:srgbClr val="FFFFFF"/>
          </a:solidFill>
          <a:ln w="9525">
            <a:noFill/>
            <a:miter lim="800000"/>
            <a:headEnd/>
            <a:tailEnd/>
          </a:ln>
        </p:spPr>
        <p:txBody>
          <a:bodyPr/>
          <a:lstStyle/>
          <a:p>
            <a:endParaRPr lang="zh-TW" altLang="en-US"/>
          </a:p>
        </p:txBody>
      </p:sp>
      <p:sp>
        <p:nvSpPr>
          <p:cNvPr id="218316" name="Rectangle 205"/>
          <p:cNvSpPr>
            <a:spLocks noChangeArrowheads="1"/>
          </p:cNvSpPr>
          <p:nvPr/>
        </p:nvSpPr>
        <p:spPr bwMode="auto">
          <a:xfrm>
            <a:off x="5346700" y="3530600"/>
            <a:ext cx="687388" cy="2768600"/>
          </a:xfrm>
          <a:prstGeom prst="rect">
            <a:avLst/>
          </a:prstGeom>
          <a:noFill/>
          <a:ln w="11176">
            <a:solidFill>
              <a:srgbClr val="000000"/>
            </a:solidFill>
            <a:miter lim="800000"/>
            <a:headEnd/>
            <a:tailEnd/>
          </a:ln>
        </p:spPr>
        <p:txBody>
          <a:bodyPr/>
          <a:lstStyle/>
          <a:p>
            <a:endParaRPr lang="zh-TW" altLang="en-US"/>
          </a:p>
        </p:txBody>
      </p:sp>
      <p:sp>
        <p:nvSpPr>
          <p:cNvPr id="218317" name="Rectangle 206"/>
          <p:cNvSpPr>
            <a:spLocks noChangeArrowheads="1"/>
          </p:cNvSpPr>
          <p:nvPr/>
        </p:nvSpPr>
        <p:spPr bwMode="auto">
          <a:xfrm rot="5400000">
            <a:off x="4572001" y="4811712"/>
            <a:ext cx="26543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以發展五階段分別列出社群的評估要點，以</a:t>
            </a:r>
            <a:endParaRPr lang="zh-TW" altLang="en-US"/>
          </a:p>
        </p:txBody>
      </p:sp>
      <p:sp>
        <p:nvSpPr>
          <p:cNvPr id="218318" name="Rectangle 207"/>
          <p:cNvSpPr>
            <a:spLocks noChangeArrowheads="1"/>
          </p:cNvSpPr>
          <p:nvPr/>
        </p:nvSpPr>
        <p:spPr bwMode="auto">
          <a:xfrm rot="5400000">
            <a:off x="4791076" y="4322762"/>
            <a:ext cx="16764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利經營者掌握社群運作狀態</a:t>
            </a:r>
            <a:endParaRPr lang="zh-TW" altLang="en-US"/>
          </a:p>
        </p:txBody>
      </p:sp>
      <p:sp>
        <p:nvSpPr>
          <p:cNvPr id="218319" name="Rectangle 208"/>
          <p:cNvSpPr>
            <a:spLocks noChangeArrowheads="1"/>
          </p:cNvSpPr>
          <p:nvPr/>
        </p:nvSpPr>
        <p:spPr bwMode="auto">
          <a:xfrm rot="5400000">
            <a:off x="5594351" y="5251450"/>
            <a:ext cx="69850" cy="168275"/>
          </a:xfrm>
          <a:prstGeom prst="rect">
            <a:avLst/>
          </a:prstGeom>
          <a:noFill/>
          <a:ln w="9525">
            <a:noFill/>
            <a:miter lim="800000"/>
            <a:headEnd/>
            <a:tailEnd/>
          </a:ln>
        </p:spPr>
        <p:txBody>
          <a:bodyPr wrap="none" lIns="0" tIns="0" rIns="0" bIns="0">
            <a:spAutoFit/>
          </a:bodyPr>
          <a:lstStyle/>
          <a:p>
            <a:r>
              <a:rPr lang="en-US" altLang="zh-TW" sz="1100">
                <a:solidFill>
                  <a:srgbClr val="000000"/>
                </a:solidFill>
                <a:latin typeface="標楷體" pitchFamily="65" charset="-120"/>
                <a:ea typeface="標楷體" pitchFamily="65" charset="-120"/>
              </a:rPr>
              <a:t> </a:t>
            </a:r>
            <a:endParaRPr lang="en-US" altLang="zh-TW"/>
          </a:p>
        </p:txBody>
      </p:sp>
      <p:sp>
        <p:nvSpPr>
          <p:cNvPr id="218320" name="Rectangle 209"/>
          <p:cNvSpPr>
            <a:spLocks noChangeArrowheads="1"/>
          </p:cNvSpPr>
          <p:nvPr/>
        </p:nvSpPr>
        <p:spPr bwMode="auto">
          <a:xfrm rot="5400000">
            <a:off x="5174456" y="3469482"/>
            <a:ext cx="60325" cy="258762"/>
          </a:xfrm>
          <a:prstGeom prst="rect">
            <a:avLst/>
          </a:prstGeom>
          <a:noFill/>
          <a:ln w="9525">
            <a:noFill/>
            <a:miter lim="800000"/>
            <a:headEnd/>
            <a:tailEnd/>
          </a:ln>
        </p:spPr>
        <p:txBody>
          <a:bodyPr wrap="none" lIns="0" tIns="0" rIns="0" bIns="0">
            <a:spAutoFit/>
          </a:bodyPr>
          <a:lstStyle/>
          <a:p>
            <a:r>
              <a:rPr lang="en-US" altLang="zh-TW" sz="1700" b="1">
                <a:solidFill>
                  <a:srgbClr val="000000"/>
                </a:solidFill>
              </a:rPr>
              <a:t> </a:t>
            </a:r>
            <a:endParaRPr lang="en-US" altLang="zh-TW"/>
          </a:p>
        </p:txBody>
      </p:sp>
      <p:sp>
        <p:nvSpPr>
          <p:cNvPr id="218321" name="Line 210"/>
          <p:cNvSpPr>
            <a:spLocks noChangeShapeType="1"/>
          </p:cNvSpPr>
          <p:nvPr/>
        </p:nvSpPr>
        <p:spPr bwMode="auto">
          <a:xfrm>
            <a:off x="6837363" y="3027363"/>
            <a:ext cx="3175" cy="623887"/>
          </a:xfrm>
          <a:prstGeom prst="line">
            <a:avLst/>
          </a:prstGeom>
          <a:noFill/>
          <a:ln w="11113">
            <a:solidFill>
              <a:srgbClr val="000000"/>
            </a:solidFill>
            <a:round/>
            <a:headEnd/>
            <a:tailEnd/>
          </a:ln>
        </p:spPr>
        <p:txBody>
          <a:bodyPr/>
          <a:lstStyle/>
          <a:p>
            <a:endParaRPr lang="zh-TW" altLang="en-US"/>
          </a:p>
        </p:txBody>
      </p:sp>
      <p:sp>
        <p:nvSpPr>
          <p:cNvPr id="218322" name="Rectangle 211"/>
          <p:cNvSpPr>
            <a:spLocks noChangeArrowheads="1"/>
          </p:cNvSpPr>
          <p:nvPr/>
        </p:nvSpPr>
        <p:spPr bwMode="auto">
          <a:xfrm>
            <a:off x="6497638" y="3544888"/>
            <a:ext cx="687387" cy="2754312"/>
          </a:xfrm>
          <a:prstGeom prst="rect">
            <a:avLst/>
          </a:prstGeom>
          <a:solidFill>
            <a:srgbClr val="FFFFFF"/>
          </a:solidFill>
          <a:ln w="9525">
            <a:noFill/>
            <a:miter lim="800000"/>
            <a:headEnd/>
            <a:tailEnd/>
          </a:ln>
        </p:spPr>
        <p:txBody>
          <a:bodyPr/>
          <a:lstStyle/>
          <a:p>
            <a:endParaRPr lang="zh-TW" altLang="en-US"/>
          </a:p>
        </p:txBody>
      </p:sp>
      <p:sp>
        <p:nvSpPr>
          <p:cNvPr id="218323" name="Rectangle 212"/>
          <p:cNvSpPr>
            <a:spLocks noChangeArrowheads="1"/>
          </p:cNvSpPr>
          <p:nvPr/>
        </p:nvSpPr>
        <p:spPr bwMode="auto">
          <a:xfrm>
            <a:off x="6497638" y="3544888"/>
            <a:ext cx="687387" cy="2754312"/>
          </a:xfrm>
          <a:prstGeom prst="rect">
            <a:avLst/>
          </a:prstGeom>
          <a:noFill/>
          <a:ln w="11113">
            <a:solidFill>
              <a:srgbClr val="000000"/>
            </a:solidFill>
            <a:miter lim="800000"/>
            <a:headEnd/>
            <a:tailEnd/>
          </a:ln>
        </p:spPr>
        <p:txBody>
          <a:bodyPr/>
          <a:lstStyle/>
          <a:p>
            <a:endParaRPr lang="zh-TW" altLang="en-US"/>
          </a:p>
        </p:txBody>
      </p:sp>
      <p:sp>
        <p:nvSpPr>
          <p:cNvPr id="218324" name="Rectangle 213"/>
          <p:cNvSpPr>
            <a:spLocks noChangeArrowheads="1"/>
          </p:cNvSpPr>
          <p:nvPr/>
        </p:nvSpPr>
        <p:spPr bwMode="auto">
          <a:xfrm rot="5400000">
            <a:off x="5686426" y="4756150"/>
            <a:ext cx="25146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以發展五階段分別列出社群經營者應掌握</a:t>
            </a:r>
            <a:endParaRPr lang="zh-TW" altLang="en-US"/>
          </a:p>
        </p:txBody>
      </p:sp>
      <p:sp>
        <p:nvSpPr>
          <p:cNvPr id="218325" name="Rectangle 214"/>
          <p:cNvSpPr>
            <a:spLocks noChangeArrowheads="1"/>
          </p:cNvSpPr>
          <p:nvPr/>
        </p:nvSpPr>
        <p:spPr bwMode="auto">
          <a:xfrm rot="5400000">
            <a:off x="5834063" y="4337050"/>
            <a:ext cx="16764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的活動，以利社群活動推展</a:t>
            </a:r>
            <a:endParaRPr lang="zh-TW" altLang="en-US"/>
          </a:p>
        </p:txBody>
      </p:sp>
      <p:sp>
        <p:nvSpPr>
          <p:cNvPr id="218326" name="Rectangle 215"/>
          <p:cNvSpPr>
            <a:spLocks noChangeArrowheads="1"/>
          </p:cNvSpPr>
          <p:nvPr/>
        </p:nvSpPr>
        <p:spPr bwMode="auto">
          <a:xfrm rot="5400000">
            <a:off x="6637338" y="5265737"/>
            <a:ext cx="69850" cy="168275"/>
          </a:xfrm>
          <a:prstGeom prst="rect">
            <a:avLst/>
          </a:prstGeom>
          <a:noFill/>
          <a:ln w="9525">
            <a:noFill/>
            <a:miter lim="800000"/>
            <a:headEnd/>
            <a:tailEnd/>
          </a:ln>
        </p:spPr>
        <p:txBody>
          <a:bodyPr wrap="none" lIns="0" tIns="0" rIns="0" bIns="0">
            <a:spAutoFit/>
          </a:bodyPr>
          <a:lstStyle/>
          <a:p>
            <a:r>
              <a:rPr lang="en-US" altLang="zh-TW" sz="1100">
                <a:solidFill>
                  <a:srgbClr val="000000"/>
                </a:solidFill>
                <a:latin typeface="標楷體" pitchFamily="65" charset="-120"/>
                <a:ea typeface="標楷體" pitchFamily="65" charset="-120"/>
              </a:rPr>
              <a:t> </a:t>
            </a:r>
            <a:endParaRPr lang="en-US" altLang="zh-TW"/>
          </a:p>
        </p:txBody>
      </p:sp>
      <p:sp>
        <p:nvSpPr>
          <p:cNvPr id="218327" name="Rectangle 216"/>
          <p:cNvSpPr>
            <a:spLocks noChangeArrowheads="1"/>
          </p:cNvSpPr>
          <p:nvPr/>
        </p:nvSpPr>
        <p:spPr bwMode="auto">
          <a:xfrm rot="5400000">
            <a:off x="6217444" y="3483769"/>
            <a:ext cx="60325" cy="258763"/>
          </a:xfrm>
          <a:prstGeom prst="rect">
            <a:avLst/>
          </a:prstGeom>
          <a:noFill/>
          <a:ln w="9525">
            <a:noFill/>
            <a:miter lim="800000"/>
            <a:headEnd/>
            <a:tailEnd/>
          </a:ln>
        </p:spPr>
        <p:txBody>
          <a:bodyPr wrap="none" lIns="0" tIns="0" rIns="0" bIns="0">
            <a:spAutoFit/>
          </a:bodyPr>
          <a:lstStyle/>
          <a:p>
            <a:r>
              <a:rPr lang="en-US" altLang="zh-TW" sz="1700" b="1">
                <a:solidFill>
                  <a:srgbClr val="000000"/>
                </a:solidFill>
              </a:rPr>
              <a:t> </a:t>
            </a:r>
            <a:endParaRPr lang="en-US" altLang="zh-TW"/>
          </a:p>
        </p:txBody>
      </p:sp>
      <p:sp>
        <p:nvSpPr>
          <p:cNvPr id="218328" name="Line 217"/>
          <p:cNvSpPr>
            <a:spLocks noChangeShapeType="1"/>
          </p:cNvSpPr>
          <p:nvPr/>
        </p:nvSpPr>
        <p:spPr bwMode="auto">
          <a:xfrm>
            <a:off x="7991475" y="3024188"/>
            <a:ext cx="3175" cy="555625"/>
          </a:xfrm>
          <a:prstGeom prst="line">
            <a:avLst/>
          </a:prstGeom>
          <a:noFill/>
          <a:ln w="11113">
            <a:solidFill>
              <a:srgbClr val="000000"/>
            </a:solidFill>
            <a:round/>
            <a:headEnd/>
            <a:tailEnd/>
          </a:ln>
        </p:spPr>
        <p:txBody>
          <a:bodyPr/>
          <a:lstStyle/>
          <a:p>
            <a:endParaRPr lang="zh-TW" altLang="en-US"/>
          </a:p>
        </p:txBody>
      </p:sp>
      <p:sp>
        <p:nvSpPr>
          <p:cNvPr id="218329" name="Rectangle 218"/>
          <p:cNvSpPr>
            <a:spLocks noChangeArrowheads="1"/>
          </p:cNvSpPr>
          <p:nvPr/>
        </p:nvSpPr>
        <p:spPr bwMode="auto">
          <a:xfrm>
            <a:off x="7558088" y="3525838"/>
            <a:ext cx="688975" cy="2774950"/>
          </a:xfrm>
          <a:prstGeom prst="rect">
            <a:avLst/>
          </a:prstGeom>
          <a:solidFill>
            <a:srgbClr val="FFFFFF"/>
          </a:solidFill>
          <a:ln w="9525">
            <a:noFill/>
            <a:miter lim="800000"/>
            <a:headEnd/>
            <a:tailEnd/>
          </a:ln>
        </p:spPr>
        <p:txBody>
          <a:bodyPr/>
          <a:lstStyle/>
          <a:p>
            <a:endParaRPr lang="zh-TW" altLang="en-US"/>
          </a:p>
        </p:txBody>
      </p:sp>
      <p:sp>
        <p:nvSpPr>
          <p:cNvPr id="218330" name="Rectangle 219"/>
          <p:cNvSpPr>
            <a:spLocks noChangeArrowheads="1"/>
          </p:cNvSpPr>
          <p:nvPr/>
        </p:nvSpPr>
        <p:spPr bwMode="auto">
          <a:xfrm>
            <a:off x="7558088" y="3525838"/>
            <a:ext cx="688975" cy="2774950"/>
          </a:xfrm>
          <a:prstGeom prst="rect">
            <a:avLst/>
          </a:prstGeom>
          <a:noFill/>
          <a:ln w="11113">
            <a:solidFill>
              <a:srgbClr val="000000"/>
            </a:solidFill>
            <a:miter lim="800000"/>
            <a:headEnd/>
            <a:tailEnd/>
          </a:ln>
        </p:spPr>
        <p:txBody>
          <a:bodyPr/>
          <a:lstStyle/>
          <a:p>
            <a:endParaRPr lang="zh-TW" altLang="en-US"/>
          </a:p>
        </p:txBody>
      </p:sp>
      <p:sp>
        <p:nvSpPr>
          <p:cNvPr id="218331" name="Rectangle 220"/>
          <p:cNvSpPr>
            <a:spLocks noChangeArrowheads="1"/>
          </p:cNvSpPr>
          <p:nvPr/>
        </p:nvSpPr>
        <p:spPr bwMode="auto">
          <a:xfrm rot="5400000">
            <a:off x="6748463" y="4737100"/>
            <a:ext cx="25146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社群功能模組的選擇、版面設定、權限管</a:t>
            </a:r>
            <a:endParaRPr lang="zh-TW" altLang="en-US"/>
          </a:p>
        </p:txBody>
      </p:sp>
      <p:sp>
        <p:nvSpPr>
          <p:cNvPr id="218332" name="Rectangle 221"/>
          <p:cNvSpPr>
            <a:spLocks noChangeArrowheads="1"/>
          </p:cNvSpPr>
          <p:nvPr/>
        </p:nvSpPr>
        <p:spPr bwMode="auto">
          <a:xfrm rot="5400000">
            <a:off x="7245351" y="3968750"/>
            <a:ext cx="9779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理、角色制定等</a:t>
            </a:r>
            <a:endParaRPr lang="zh-TW" altLang="en-US"/>
          </a:p>
        </p:txBody>
      </p:sp>
      <p:sp>
        <p:nvSpPr>
          <p:cNvPr id="218333" name="Rectangle 222"/>
          <p:cNvSpPr>
            <a:spLocks noChangeArrowheads="1"/>
          </p:cNvSpPr>
          <p:nvPr/>
        </p:nvSpPr>
        <p:spPr bwMode="auto">
          <a:xfrm rot="5400000">
            <a:off x="7666832" y="4496593"/>
            <a:ext cx="107950" cy="258763"/>
          </a:xfrm>
          <a:prstGeom prst="rect">
            <a:avLst/>
          </a:prstGeom>
          <a:noFill/>
          <a:ln w="9525">
            <a:noFill/>
            <a:miter lim="800000"/>
            <a:headEnd/>
            <a:tailEnd/>
          </a:ln>
        </p:spPr>
        <p:txBody>
          <a:bodyPr wrap="none" lIns="0" tIns="0" rIns="0" bIns="0">
            <a:spAutoFit/>
          </a:bodyPr>
          <a:lstStyle/>
          <a:p>
            <a:r>
              <a:rPr lang="en-US" altLang="zh-TW" sz="1700" b="1">
                <a:solidFill>
                  <a:srgbClr val="000000"/>
                </a:solidFill>
                <a:latin typeface="標楷體" pitchFamily="65" charset="-120"/>
                <a:ea typeface="標楷體" pitchFamily="65" charset="-120"/>
              </a:rPr>
              <a:t> </a:t>
            </a:r>
            <a:endParaRPr lang="en-US" altLang="zh-TW"/>
          </a:p>
        </p:txBody>
      </p:sp>
      <p:sp>
        <p:nvSpPr>
          <p:cNvPr id="218334" name="Rectangle 223"/>
          <p:cNvSpPr>
            <a:spLocks noChangeArrowheads="1"/>
          </p:cNvSpPr>
          <p:nvPr/>
        </p:nvSpPr>
        <p:spPr bwMode="auto">
          <a:xfrm>
            <a:off x="574675" y="2451100"/>
            <a:ext cx="904875" cy="492125"/>
          </a:xfrm>
          <a:prstGeom prst="rect">
            <a:avLst/>
          </a:prstGeom>
          <a:solidFill>
            <a:srgbClr val="FFFF99"/>
          </a:solidFill>
          <a:ln w="9525">
            <a:noFill/>
            <a:miter lim="800000"/>
            <a:headEnd/>
            <a:tailEnd/>
          </a:ln>
        </p:spPr>
        <p:txBody>
          <a:bodyPr/>
          <a:lstStyle/>
          <a:p>
            <a:endParaRPr lang="zh-TW" altLang="en-US"/>
          </a:p>
        </p:txBody>
      </p:sp>
      <p:pic>
        <p:nvPicPr>
          <p:cNvPr id="218335" name="Picture 224"/>
          <p:cNvPicPr>
            <a:picLocks noChangeAspect="1" noChangeArrowheads="1"/>
          </p:cNvPicPr>
          <p:nvPr/>
        </p:nvPicPr>
        <p:blipFill>
          <a:blip r:embed="rId4" cstate="print"/>
          <a:srcRect/>
          <a:stretch>
            <a:fillRect/>
          </a:stretch>
        </p:blipFill>
        <p:spPr bwMode="auto">
          <a:xfrm>
            <a:off x="1695450" y="2135188"/>
            <a:ext cx="614363" cy="1587"/>
          </a:xfrm>
          <a:prstGeom prst="rect">
            <a:avLst/>
          </a:prstGeom>
          <a:noFill/>
          <a:ln w="9525">
            <a:noFill/>
            <a:miter lim="800000"/>
            <a:headEnd/>
            <a:tailEnd/>
          </a:ln>
        </p:spPr>
      </p:pic>
      <p:sp>
        <p:nvSpPr>
          <p:cNvPr id="218336" name="Rectangle 225"/>
          <p:cNvSpPr>
            <a:spLocks noChangeArrowheads="1"/>
          </p:cNvSpPr>
          <p:nvPr/>
        </p:nvSpPr>
        <p:spPr bwMode="auto">
          <a:xfrm>
            <a:off x="574675" y="2451100"/>
            <a:ext cx="904875" cy="492125"/>
          </a:xfrm>
          <a:prstGeom prst="rect">
            <a:avLst/>
          </a:prstGeom>
          <a:solidFill>
            <a:srgbClr val="FFFF99"/>
          </a:solidFill>
          <a:ln w="9525">
            <a:noFill/>
            <a:miter lim="800000"/>
            <a:headEnd/>
            <a:tailEnd/>
          </a:ln>
        </p:spPr>
        <p:txBody>
          <a:bodyPr/>
          <a:lstStyle/>
          <a:p>
            <a:endParaRPr lang="zh-TW" altLang="en-US"/>
          </a:p>
        </p:txBody>
      </p:sp>
      <p:sp>
        <p:nvSpPr>
          <p:cNvPr id="218337" name="Rectangle 226"/>
          <p:cNvSpPr>
            <a:spLocks noChangeArrowheads="1"/>
          </p:cNvSpPr>
          <p:nvPr/>
        </p:nvSpPr>
        <p:spPr bwMode="auto">
          <a:xfrm>
            <a:off x="576263" y="2451100"/>
            <a:ext cx="903287" cy="492125"/>
          </a:xfrm>
          <a:prstGeom prst="rect">
            <a:avLst/>
          </a:prstGeom>
          <a:noFill/>
          <a:ln w="11113">
            <a:solidFill>
              <a:srgbClr val="000000"/>
            </a:solidFill>
            <a:miter lim="800000"/>
            <a:headEnd/>
            <a:tailEnd/>
          </a:ln>
        </p:spPr>
        <p:txBody>
          <a:bodyPr/>
          <a:lstStyle/>
          <a:p>
            <a:endParaRPr lang="zh-TW" altLang="en-US"/>
          </a:p>
        </p:txBody>
      </p:sp>
      <p:sp>
        <p:nvSpPr>
          <p:cNvPr id="218338" name="Rectangle 227"/>
          <p:cNvSpPr>
            <a:spLocks noChangeArrowheads="1"/>
          </p:cNvSpPr>
          <p:nvPr/>
        </p:nvSpPr>
        <p:spPr bwMode="auto">
          <a:xfrm>
            <a:off x="666750" y="2524125"/>
            <a:ext cx="558800" cy="168275"/>
          </a:xfrm>
          <a:prstGeom prst="rect">
            <a:avLst/>
          </a:prstGeom>
          <a:noFill/>
          <a:ln w="9525">
            <a:noFill/>
            <a:miter lim="800000"/>
            <a:headEnd/>
            <a:tailEnd/>
          </a:ln>
        </p:spPr>
        <p:txBody>
          <a:bodyPr wrap="none" lIns="0" tIns="0" rIns="0" bIns="0">
            <a:spAutoFit/>
          </a:bodyPr>
          <a:lstStyle/>
          <a:p>
            <a:r>
              <a:rPr lang="zh-TW" altLang="en-US" sz="1100" b="1">
                <a:solidFill>
                  <a:srgbClr val="000000"/>
                </a:solidFill>
                <a:latin typeface="標楷體" pitchFamily="65" charset="-120"/>
                <a:ea typeface="標楷體" pitchFamily="65" charset="-120"/>
              </a:rPr>
              <a:t>社群活動</a:t>
            </a:r>
            <a:endParaRPr lang="zh-TW" altLang="en-US"/>
          </a:p>
        </p:txBody>
      </p:sp>
      <p:sp>
        <p:nvSpPr>
          <p:cNvPr id="218339" name="Rectangle 228"/>
          <p:cNvSpPr>
            <a:spLocks noChangeArrowheads="1"/>
          </p:cNvSpPr>
          <p:nvPr/>
        </p:nvSpPr>
        <p:spPr bwMode="auto">
          <a:xfrm>
            <a:off x="847725" y="2740025"/>
            <a:ext cx="279400" cy="168275"/>
          </a:xfrm>
          <a:prstGeom prst="rect">
            <a:avLst/>
          </a:prstGeom>
          <a:noFill/>
          <a:ln w="9525">
            <a:noFill/>
            <a:miter lim="800000"/>
            <a:headEnd/>
            <a:tailEnd/>
          </a:ln>
        </p:spPr>
        <p:txBody>
          <a:bodyPr wrap="none" lIns="0" tIns="0" rIns="0" bIns="0">
            <a:spAutoFit/>
          </a:bodyPr>
          <a:lstStyle/>
          <a:p>
            <a:r>
              <a:rPr lang="zh-TW" altLang="en-US" sz="1100" b="1">
                <a:solidFill>
                  <a:srgbClr val="000000"/>
                </a:solidFill>
                <a:latin typeface="標楷體" pitchFamily="65" charset="-120"/>
                <a:ea typeface="標楷體" pitchFamily="65" charset="-120"/>
              </a:rPr>
              <a:t>規劃</a:t>
            </a:r>
            <a:endParaRPr lang="zh-TW" altLang="en-US"/>
          </a:p>
        </p:txBody>
      </p:sp>
      <p:sp>
        <p:nvSpPr>
          <p:cNvPr id="218340" name="Rectangle 229"/>
          <p:cNvSpPr>
            <a:spLocks noChangeArrowheads="1"/>
          </p:cNvSpPr>
          <p:nvPr/>
        </p:nvSpPr>
        <p:spPr bwMode="auto">
          <a:xfrm>
            <a:off x="1209675" y="2659063"/>
            <a:ext cx="60325" cy="258762"/>
          </a:xfrm>
          <a:prstGeom prst="rect">
            <a:avLst/>
          </a:prstGeom>
          <a:noFill/>
          <a:ln w="9525">
            <a:noFill/>
            <a:miter lim="800000"/>
            <a:headEnd/>
            <a:tailEnd/>
          </a:ln>
        </p:spPr>
        <p:txBody>
          <a:bodyPr wrap="none" lIns="0" tIns="0" rIns="0" bIns="0">
            <a:spAutoFit/>
          </a:bodyPr>
          <a:lstStyle/>
          <a:p>
            <a:r>
              <a:rPr lang="en-US" altLang="zh-TW" sz="1700" b="1">
                <a:solidFill>
                  <a:srgbClr val="000000"/>
                </a:solidFill>
              </a:rPr>
              <a:t> </a:t>
            </a:r>
            <a:endParaRPr lang="en-US" altLang="zh-TW"/>
          </a:p>
        </p:txBody>
      </p:sp>
      <p:sp>
        <p:nvSpPr>
          <p:cNvPr id="218341" name="Line 230"/>
          <p:cNvSpPr>
            <a:spLocks noChangeShapeType="1"/>
          </p:cNvSpPr>
          <p:nvPr/>
        </p:nvSpPr>
        <p:spPr bwMode="auto">
          <a:xfrm flipH="1">
            <a:off x="960438" y="2119313"/>
            <a:ext cx="1587" cy="309562"/>
          </a:xfrm>
          <a:prstGeom prst="line">
            <a:avLst/>
          </a:prstGeom>
          <a:noFill/>
          <a:ln w="11113">
            <a:solidFill>
              <a:srgbClr val="000000"/>
            </a:solidFill>
            <a:round/>
            <a:headEnd/>
            <a:tailEnd/>
          </a:ln>
        </p:spPr>
        <p:txBody>
          <a:bodyPr/>
          <a:lstStyle/>
          <a:p>
            <a:endParaRPr lang="zh-TW" altLang="en-US"/>
          </a:p>
        </p:txBody>
      </p:sp>
      <p:sp>
        <p:nvSpPr>
          <p:cNvPr id="218342" name="Line 231"/>
          <p:cNvSpPr>
            <a:spLocks noChangeShapeType="1"/>
          </p:cNvSpPr>
          <p:nvPr/>
        </p:nvSpPr>
        <p:spPr bwMode="auto">
          <a:xfrm>
            <a:off x="922338" y="2949575"/>
            <a:ext cx="1587" cy="623888"/>
          </a:xfrm>
          <a:prstGeom prst="line">
            <a:avLst/>
          </a:prstGeom>
          <a:noFill/>
          <a:ln w="11113">
            <a:solidFill>
              <a:srgbClr val="000000"/>
            </a:solidFill>
            <a:round/>
            <a:headEnd/>
            <a:tailEnd/>
          </a:ln>
        </p:spPr>
        <p:txBody>
          <a:bodyPr/>
          <a:lstStyle/>
          <a:p>
            <a:endParaRPr lang="zh-TW" altLang="en-US"/>
          </a:p>
        </p:txBody>
      </p:sp>
      <p:sp>
        <p:nvSpPr>
          <p:cNvPr id="218343" name="Rectangle 232"/>
          <p:cNvSpPr>
            <a:spLocks noChangeArrowheads="1"/>
          </p:cNvSpPr>
          <p:nvPr/>
        </p:nvSpPr>
        <p:spPr bwMode="auto">
          <a:xfrm>
            <a:off x="576263" y="3506788"/>
            <a:ext cx="576262" cy="2792412"/>
          </a:xfrm>
          <a:prstGeom prst="rect">
            <a:avLst/>
          </a:prstGeom>
          <a:solidFill>
            <a:srgbClr val="FFFFFF"/>
          </a:solidFill>
          <a:ln w="9525">
            <a:noFill/>
            <a:miter lim="800000"/>
            <a:headEnd/>
            <a:tailEnd/>
          </a:ln>
        </p:spPr>
        <p:txBody>
          <a:bodyPr/>
          <a:lstStyle/>
          <a:p>
            <a:endParaRPr lang="zh-TW" altLang="en-US"/>
          </a:p>
        </p:txBody>
      </p:sp>
      <p:sp>
        <p:nvSpPr>
          <p:cNvPr id="218344" name="Rectangle 233"/>
          <p:cNvSpPr>
            <a:spLocks noChangeArrowheads="1"/>
          </p:cNvSpPr>
          <p:nvPr/>
        </p:nvSpPr>
        <p:spPr bwMode="auto">
          <a:xfrm>
            <a:off x="576263" y="3506788"/>
            <a:ext cx="576262" cy="2792412"/>
          </a:xfrm>
          <a:prstGeom prst="rect">
            <a:avLst/>
          </a:prstGeom>
          <a:noFill/>
          <a:ln w="11113">
            <a:solidFill>
              <a:srgbClr val="000000"/>
            </a:solidFill>
            <a:miter lim="800000"/>
            <a:headEnd/>
            <a:tailEnd/>
          </a:ln>
        </p:spPr>
        <p:txBody>
          <a:bodyPr/>
          <a:lstStyle/>
          <a:p>
            <a:endParaRPr lang="zh-TW" altLang="en-US"/>
          </a:p>
        </p:txBody>
      </p:sp>
      <p:sp>
        <p:nvSpPr>
          <p:cNvPr id="218345" name="Rectangle 234"/>
          <p:cNvSpPr>
            <a:spLocks noChangeArrowheads="1"/>
          </p:cNvSpPr>
          <p:nvPr/>
        </p:nvSpPr>
        <p:spPr bwMode="auto">
          <a:xfrm rot="5400000">
            <a:off x="-414337" y="4787900"/>
            <a:ext cx="2654300" cy="168275"/>
          </a:xfrm>
          <a:prstGeom prst="rect">
            <a:avLst/>
          </a:prstGeom>
          <a:noFill/>
          <a:ln w="9525">
            <a:noFill/>
            <a:miter lim="800000"/>
            <a:headEnd/>
            <a:tailEnd/>
          </a:ln>
        </p:spPr>
        <p:txBody>
          <a:bodyPr wrap="none" lIns="0" tIns="0" rIns="0" bIns="0">
            <a:spAutoFit/>
          </a:bodyPr>
          <a:lstStyle/>
          <a:p>
            <a:r>
              <a:rPr lang="zh-TW" altLang="en-US" sz="1100">
                <a:solidFill>
                  <a:srgbClr val="000000"/>
                </a:solidFill>
                <a:latin typeface="標楷體" pitchFamily="65" charset="-120"/>
                <a:ea typeface="標楷體" pitchFamily="65" charset="-120"/>
              </a:rPr>
              <a:t>協助規劃社群活動，引導社群有目標地發展</a:t>
            </a:r>
            <a:endParaRPr lang="zh-TW" altLang="en-US"/>
          </a:p>
        </p:txBody>
      </p:sp>
      <p:sp>
        <p:nvSpPr>
          <p:cNvPr id="218346" name="Rectangle 235"/>
          <p:cNvSpPr>
            <a:spLocks noChangeArrowheads="1"/>
          </p:cNvSpPr>
          <p:nvPr/>
        </p:nvSpPr>
        <p:spPr bwMode="auto">
          <a:xfrm rot="5400000">
            <a:off x="877888" y="6216650"/>
            <a:ext cx="69850" cy="168275"/>
          </a:xfrm>
          <a:prstGeom prst="rect">
            <a:avLst/>
          </a:prstGeom>
          <a:noFill/>
          <a:ln w="9525">
            <a:noFill/>
            <a:miter lim="800000"/>
            <a:headEnd/>
            <a:tailEnd/>
          </a:ln>
        </p:spPr>
        <p:txBody>
          <a:bodyPr wrap="none" lIns="0" tIns="0" rIns="0" bIns="0">
            <a:spAutoFit/>
          </a:bodyPr>
          <a:lstStyle/>
          <a:p>
            <a:r>
              <a:rPr lang="en-US" altLang="zh-TW" sz="1100">
                <a:solidFill>
                  <a:srgbClr val="000000"/>
                </a:solidFill>
                <a:latin typeface="標楷體" pitchFamily="65" charset="-120"/>
                <a:ea typeface="標楷體" pitchFamily="65" charset="-120"/>
              </a:rPr>
              <a:t> </a:t>
            </a:r>
            <a:endParaRPr lang="en-US" altLang="zh-TW"/>
          </a:p>
        </p:txBody>
      </p:sp>
      <p:pic>
        <p:nvPicPr>
          <p:cNvPr id="218347" name="Picture 236" descr="j0283020"/>
          <p:cNvPicPr>
            <a:picLocks noGrp="1" noChangeAspect="1" noChangeArrowheads="1" noCrop="1"/>
          </p:cNvPicPr>
          <p:nvPr>
            <p:ph idx="1"/>
          </p:nvPr>
        </p:nvPicPr>
        <p:blipFill>
          <a:blip r:embed="rId5" cstate="print"/>
          <a:srcRect/>
          <a:stretch>
            <a:fillRect/>
          </a:stretch>
        </p:blipFill>
        <p:spPr>
          <a:xfrm>
            <a:off x="539750" y="692150"/>
            <a:ext cx="1219200" cy="1219200"/>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FB8C3A63-236A-47F6-B5BB-A5E1FF7FF6E2}" type="slidenum">
              <a:rPr lang="en-US" altLang="zh-TW"/>
              <a:pPr>
                <a:defRPr/>
              </a:pPr>
              <a:t>28</a:t>
            </a:fld>
            <a:endParaRPr lang="en-US" altLang="zh-TW"/>
          </a:p>
        </p:txBody>
      </p:sp>
      <p:sp>
        <p:nvSpPr>
          <p:cNvPr id="1649670" name="Rectangle 6"/>
          <p:cNvSpPr>
            <a:spLocks noGrp="1" noChangeArrowheads="1"/>
          </p:cNvSpPr>
          <p:nvPr>
            <p:ph type="title"/>
          </p:nvPr>
        </p:nvSpPr>
        <p:spPr/>
        <p:txBody>
          <a:bodyPr/>
          <a:lstStyle/>
          <a:p>
            <a:pPr eaLnBrk="1" hangingPunct="1">
              <a:defRPr/>
            </a:pPr>
            <a:r>
              <a:rPr lang="zh-TW" altLang="en-US" smtClean="0"/>
              <a:t>社群運作階段評估問卷</a:t>
            </a:r>
          </a:p>
        </p:txBody>
      </p:sp>
      <p:pic>
        <p:nvPicPr>
          <p:cNvPr id="219140" name="Picture 5" descr="3-19"/>
          <p:cNvPicPr>
            <a:picLocks noGrp="1" noChangeAspect="1" noChangeArrowheads="1"/>
          </p:cNvPicPr>
          <p:nvPr>
            <p:ph idx="1"/>
          </p:nvPr>
        </p:nvPicPr>
        <p:blipFill>
          <a:blip r:embed="rId2" cstate="print"/>
          <a:srcRect/>
          <a:stretch>
            <a:fillRect/>
          </a:stretch>
        </p:blipFill>
        <p:spPr>
          <a:xfrm>
            <a:off x="1042988" y="1022350"/>
            <a:ext cx="7454900" cy="5329238"/>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7D7852AC-7E16-4CC1-AB2A-E46BE20030E4}" type="slidenum">
              <a:rPr lang="en-US" altLang="zh-TW"/>
              <a:pPr>
                <a:defRPr/>
              </a:pPr>
              <a:t>29</a:t>
            </a:fld>
            <a:endParaRPr lang="en-US" altLang="zh-TW"/>
          </a:p>
        </p:txBody>
      </p:sp>
      <p:sp>
        <p:nvSpPr>
          <p:cNvPr id="1640454" name="Rectangle 6"/>
          <p:cNvSpPr>
            <a:spLocks noGrp="1" noChangeArrowheads="1"/>
          </p:cNvSpPr>
          <p:nvPr>
            <p:ph type="title"/>
          </p:nvPr>
        </p:nvSpPr>
        <p:spPr/>
        <p:txBody>
          <a:bodyPr/>
          <a:lstStyle/>
          <a:p>
            <a:pPr eaLnBrk="1" hangingPunct="1">
              <a:defRPr/>
            </a:pPr>
            <a:r>
              <a:rPr lang="zh-TW" altLang="en-US" smtClean="0"/>
              <a:t>社群問卷結果</a:t>
            </a:r>
          </a:p>
        </p:txBody>
      </p:sp>
      <p:pic>
        <p:nvPicPr>
          <p:cNvPr id="220164" name="Picture 5" descr="3-13"/>
          <p:cNvPicPr>
            <a:picLocks noGrp="1" noChangeAspect="1" noChangeArrowheads="1"/>
          </p:cNvPicPr>
          <p:nvPr>
            <p:ph idx="1"/>
          </p:nvPr>
        </p:nvPicPr>
        <p:blipFill>
          <a:blip r:embed="rId2" cstate="print"/>
          <a:srcRect/>
          <a:stretch>
            <a:fillRect/>
          </a:stretch>
        </p:blipFill>
        <p:spPr>
          <a:xfrm>
            <a:off x="971550" y="908050"/>
            <a:ext cx="7561263" cy="5426075"/>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163D3583-EAFA-43B1-8E15-D95C4EF12EF2}" type="slidenum">
              <a:rPr lang="en-US" altLang="zh-TW"/>
              <a:pPr>
                <a:defRPr/>
              </a:pPr>
              <a:t>3</a:t>
            </a:fld>
            <a:endParaRPr lang="en-US" altLang="zh-TW"/>
          </a:p>
        </p:txBody>
      </p:sp>
      <p:sp>
        <p:nvSpPr>
          <p:cNvPr id="1409026" name="Rectangle 2"/>
          <p:cNvSpPr>
            <a:spLocks noGrp="1" noChangeArrowheads="1"/>
          </p:cNvSpPr>
          <p:nvPr>
            <p:ph type="title"/>
          </p:nvPr>
        </p:nvSpPr>
        <p:spPr>
          <a:xfrm>
            <a:off x="250825" y="279400"/>
            <a:ext cx="8642350" cy="1143000"/>
          </a:xfrm>
        </p:spPr>
        <p:txBody>
          <a:bodyPr/>
          <a:lstStyle/>
          <a:p>
            <a:pPr eaLnBrk="1" hangingPunct="1">
              <a:defRPr/>
            </a:pPr>
            <a:r>
              <a:rPr lang="zh-TW" altLang="en-US" smtClean="0"/>
              <a:t>實務社群</a:t>
            </a:r>
            <a:r>
              <a:rPr lang="en-US" altLang="zh-TW" smtClean="0"/>
              <a:t>(Communities of Practice)</a:t>
            </a:r>
          </a:p>
        </p:txBody>
      </p:sp>
      <p:sp>
        <p:nvSpPr>
          <p:cNvPr id="1409027" name="Rectangle 3"/>
          <p:cNvSpPr>
            <a:spLocks noGrp="1" noChangeArrowheads="1"/>
          </p:cNvSpPr>
          <p:nvPr>
            <p:ph type="body" idx="1"/>
          </p:nvPr>
        </p:nvSpPr>
        <p:spPr>
          <a:xfrm>
            <a:off x="712788" y="1387475"/>
            <a:ext cx="7772400" cy="4302125"/>
          </a:xfrm>
        </p:spPr>
        <p:txBody>
          <a:bodyPr/>
          <a:lstStyle/>
          <a:p>
            <a:pPr eaLnBrk="1" hangingPunct="1">
              <a:lnSpc>
                <a:spcPct val="90000"/>
              </a:lnSpc>
            </a:pPr>
            <a:r>
              <a:rPr lang="zh-TW" altLang="en-US" sz="2800" b="1" smtClean="0"/>
              <a:t>實務社群的成員彼此分享與工作有關的資訊、觀念、經驗、工具、技術等。其溝通方式，可能是以定期開會或僅利用午餐休息時間討論，或純粹以</a:t>
            </a:r>
            <a:r>
              <a:rPr lang="en-US" altLang="zh-TW" sz="2800" b="1" smtClean="0"/>
              <a:t>Email</a:t>
            </a:r>
            <a:r>
              <a:rPr lang="zh-TW" altLang="en-US" sz="2800" b="1" smtClean="0"/>
              <a:t>、討論區、線上交談等網路系統來相互聯繫。</a:t>
            </a:r>
          </a:p>
          <a:p>
            <a:pPr eaLnBrk="1" hangingPunct="1">
              <a:lnSpc>
                <a:spcPct val="90000"/>
              </a:lnSpc>
            </a:pPr>
            <a:r>
              <a:rPr lang="zh-TW" altLang="en-US" sz="2800" b="1" smtClean="0"/>
              <a:t>簡言之，實務社群就是討論與工作內容有關議題的非正式團體。 然而實務社群是一種非正式組織，當進一步將結構較為鬆散的實務社群再行組織，則可成為能完成特定組織任務的「知識社群」。</a:t>
            </a:r>
          </a:p>
          <a:p>
            <a:pPr eaLnBrk="1" hangingPunct="1">
              <a:lnSpc>
                <a:spcPct val="90000"/>
              </a:lnSpc>
            </a:pPr>
            <a:endParaRPr lang="en-US" altLang="zh-TW" sz="28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90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90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902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1D210CB7-66B2-4CE7-91C6-8FF8B0924060}" type="slidenum">
              <a:rPr lang="en-US" altLang="zh-TW"/>
              <a:pPr>
                <a:defRPr/>
              </a:pPr>
              <a:t>30</a:t>
            </a:fld>
            <a:endParaRPr lang="en-US" altLang="zh-TW"/>
          </a:p>
        </p:txBody>
      </p:sp>
      <p:sp>
        <p:nvSpPr>
          <p:cNvPr id="1643526" name="Rectangle 6"/>
          <p:cNvSpPr>
            <a:spLocks noGrp="1" noChangeArrowheads="1"/>
          </p:cNvSpPr>
          <p:nvPr>
            <p:ph type="title"/>
          </p:nvPr>
        </p:nvSpPr>
        <p:spPr/>
        <p:txBody>
          <a:bodyPr/>
          <a:lstStyle/>
          <a:p>
            <a:pPr eaLnBrk="1" hangingPunct="1">
              <a:defRPr/>
            </a:pPr>
            <a:r>
              <a:rPr lang="zh-TW" altLang="en-US" smtClean="0"/>
              <a:t>社群文章點閱查詢</a:t>
            </a:r>
          </a:p>
        </p:txBody>
      </p:sp>
      <p:pic>
        <p:nvPicPr>
          <p:cNvPr id="221188" name="Picture 5" descr="3-17"/>
          <p:cNvPicPr>
            <a:picLocks noGrp="1" noChangeAspect="1" noChangeArrowheads="1"/>
          </p:cNvPicPr>
          <p:nvPr>
            <p:ph idx="1"/>
          </p:nvPr>
        </p:nvPicPr>
        <p:blipFill>
          <a:blip r:embed="rId2" cstate="print"/>
          <a:srcRect/>
          <a:stretch>
            <a:fillRect/>
          </a:stretch>
        </p:blipFill>
        <p:spPr>
          <a:xfrm>
            <a:off x="971550" y="981075"/>
            <a:ext cx="7462838" cy="5354638"/>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1CD49CA4-1067-4474-A9CA-21B6D4706E67}" type="slidenum">
              <a:rPr lang="en-US" altLang="zh-TW"/>
              <a:pPr>
                <a:defRPr/>
              </a:pPr>
              <a:t>31</a:t>
            </a:fld>
            <a:endParaRPr lang="en-US" altLang="zh-TW"/>
          </a:p>
        </p:txBody>
      </p:sp>
      <p:sp>
        <p:nvSpPr>
          <p:cNvPr id="1646598" name="Rectangle 6"/>
          <p:cNvSpPr>
            <a:spLocks noGrp="1" noChangeArrowheads="1"/>
          </p:cNvSpPr>
          <p:nvPr>
            <p:ph type="title"/>
          </p:nvPr>
        </p:nvSpPr>
        <p:spPr/>
        <p:txBody>
          <a:bodyPr/>
          <a:lstStyle/>
          <a:p>
            <a:pPr eaLnBrk="1" hangingPunct="1">
              <a:defRPr/>
            </a:pPr>
            <a:r>
              <a:rPr lang="zh-TW" altLang="en-US" smtClean="0"/>
              <a:t>社群活力查詢</a:t>
            </a:r>
          </a:p>
        </p:txBody>
      </p:sp>
      <p:pic>
        <p:nvPicPr>
          <p:cNvPr id="222212" name="Picture 5" descr="3-18"/>
          <p:cNvPicPr>
            <a:picLocks noGrp="1" noChangeAspect="1" noChangeArrowheads="1"/>
          </p:cNvPicPr>
          <p:nvPr>
            <p:ph idx="1"/>
          </p:nvPr>
        </p:nvPicPr>
        <p:blipFill>
          <a:blip r:embed="rId2" cstate="print"/>
          <a:srcRect/>
          <a:stretch>
            <a:fillRect/>
          </a:stretch>
        </p:blipFill>
        <p:spPr>
          <a:xfrm>
            <a:off x="827088" y="908050"/>
            <a:ext cx="7488237" cy="5359400"/>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C4AFBDF7-FFC0-4D42-8E4A-4B9A8D785777}" type="slidenum">
              <a:rPr lang="en-US" altLang="zh-TW"/>
              <a:pPr>
                <a:defRPr/>
              </a:pPr>
              <a:t>4</a:t>
            </a:fld>
            <a:endParaRPr lang="en-US" altLang="zh-TW"/>
          </a:p>
        </p:txBody>
      </p:sp>
      <p:sp>
        <p:nvSpPr>
          <p:cNvPr id="1289218" name="Rectangle 2"/>
          <p:cNvSpPr>
            <a:spLocks noGrp="1" noChangeArrowheads="1"/>
          </p:cNvSpPr>
          <p:nvPr>
            <p:ph type="title"/>
          </p:nvPr>
        </p:nvSpPr>
        <p:spPr>
          <a:xfrm>
            <a:off x="250825" y="0"/>
            <a:ext cx="8642350" cy="1143000"/>
          </a:xfrm>
        </p:spPr>
        <p:txBody>
          <a:bodyPr/>
          <a:lstStyle/>
          <a:p>
            <a:pPr eaLnBrk="1" hangingPunct="1">
              <a:defRPr/>
            </a:pPr>
            <a:r>
              <a:rPr lang="zh-TW" altLang="en-US" smtClean="0"/>
              <a:t>實務社群</a:t>
            </a:r>
            <a:r>
              <a:rPr lang="en-US" altLang="zh-TW" smtClean="0"/>
              <a:t>(Communities of Practice)</a:t>
            </a:r>
          </a:p>
        </p:txBody>
      </p:sp>
      <p:sp>
        <p:nvSpPr>
          <p:cNvPr id="1289219" name="Text Box 3"/>
          <p:cNvSpPr txBox="1">
            <a:spLocks noChangeArrowheads="1"/>
          </p:cNvSpPr>
          <p:nvPr/>
        </p:nvSpPr>
        <p:spPr bwMode="auto">
          <a:xfrm>
            <a:off x="609600" y="1371600"/>
            <a:ext cx="8077200" cy="4727575"/>
          </a:xfrm>
          <a:prstGeom prst="rect">
            <a:avLst/>
          </a:prstGeom>
          <a:noFill/>
          <a:ln w="9525">
            <a:noFill/>
            <a:miter lim="800000"/>
            <a:headEnd/>
            <a:tailEnd/>
          </a:ln>
        </p:spPr>
        <p:txBody>
          <a:bodyPr>
            <a:spAutoFit/>
          </a:bodyPr>
          <a:lstStyle/>
          <a:p>
            <a:pPr marL="381000" indent="-285750">
              <a:buFontTx/>
              <a:buChar char="•"/>
            </a:pPr>
            <a:r>
              <a:rPr lang="zh-TW" altLang="en-US" sz="2800" b="1">
                <a:latin typeface="標楷體" pitchFamily="65" charset="-120"/>
                <a:ea typeface="標楷體" pitchFamily="65" charset="-120"/>
              </a:rPr>
              <a:t>社群真正的意義在於藉由網際網路建構一個能夠自由交流的互動環境，把人們聚集在一起，使成員們能夠應用社群所提供的功能彼此分享與互動個人的知識和經驗，並進一步創造出相互依賴與彼此瞭解的氣氛。</a:t>
            </a:r>
          </a:p>
          <a:p>
            <a:pPr marL="381000" indent="-285750">
              <a:buFontTx/>
              <a:buChar char="•"/>
            </a:pPr>
            <a:r>
              <a:rPr lang="zh-TW" altLang="en-US" sz="2800" b="1">
                <a:latin typeface="標楷體" pitchFamily="65" charset="-120"/>
                <a:ea typeface="標楷體" pitchFamily="65" charset="-120"/>
              </a:rPr>
              <a:t>網路社群的成立主要有下列四種目的： </a:t>
            </a:r>
          </a:p>
          <a:p>
            <a:pPr marL="381000" indent="-285750"/>
            <a:r>
              <a:rPr lang="zh-TW" altLang="en-US" sz="2800" b="1">
                <a:latin typeface="Times New Roman" pitchFamily="18" charset="0"/>
                <a:ea typeface="標楷體" pitchFamily="65" charset="-120"/>
              </a:rPr>
              <a:t>   </a:t>
            </a:r>
            <a:r>
              <a:rPr lang="en-US" altLang="zh-TW" sz="2800" b="1">
                <a:latin typeface="Times New Roman" pitchFamily="18" charset="0"/>
                <a:ea typeface="標楷體" pitchFamily="65" charset="-120"/>
              </a:rPr>
              <a:t>--</a:t>
            </a:r>
            <a:r>
              <a:rPr lang="zh-TW" altLang="en-US" sz="2800" b="1">
                <a:latin typeface="Times New Roman" pitchFamily="18" charset="0"/>
                <a:ea typeface="標楷體" pitchFamily="65" charset="-120"/>
              </a:rPr>
              <a:t>商業交易</a:t>
            </a:r>
            <a:r>
              <a:rPr lang="zh-TW" altLang="en-US" sz="2400" b="1">
                <a:latin typeface="Times New Roman" pitchFamily="18" charset="0"/>
                <a:ea typeface="標楷體" pitchFamily="65" charset="-120"/>
              </a:rPr>
              <a:t>（</a:t>
            </a:r>
            <a:r>
              <a:rPr lang="en-US" altLang="zh-TW" sz="2400" b="1">
                <a:latin typeface="Times New Roman" pitchFamily="18" charset="0"/>
                <a:ea typeface="標楷體" pitchFamily="65" charset="-120"/>
              </a:rPr>
              <a:t>Communities of Transaction</a:t>
            </a:r>
            <a:r>
              <a:rPr lang="zh-TW" altLang="en-US" sz="2400" b="1">
                <a:latin typeface="Times New Roman" pitchFamily="18" charset="0"/>
                <a:ea typeface="標楷體" pitchFamily="65" charset="-120"/>
              </a:rPr>
              <a:t>）</a:t>
            </a:r>
            <a:r>
              <a:rPr lang="zh-TW" altLang="en-US" sz="2800" b="1">
                <a:latin typeface="Times New Roman" pitchFamily="18" charset="0"/>
                <a:ea typeface="標楷體" pitchFamily="65" charset="-120"/>
              </a:rPr>
              <a:t> </a:t>
            </a:r>
          </a:p>
          <a:p>
            <a:pPr marL="381000" indent="-285750"/>
            <a:r>
              <a:rPr lang="zh-TW" altLang="en-US" sz="2800" b="1">
                <a:latin typeface="Times New Roman" pitchFamily="18" charset="0"/>
                <a:ea typeface="標楷體" pitchFamily="65" charset="-120"/>
              </a:rPr>
              <a:t>   </a:t>
            </a:r>
            <a:r>
              <a:rPr lang="en-US" altLang="zh-TW" sz="2800" b="1">
                <a:latin typeface="Times New Roman" pitchFamily="18" charset="0"/>
                <a:ea typeface="標楷體" pitchFamily="65" charset="-120"/>
              </a:rPr>
              <a:t>--</a:t>
            </a:r>
            <a:r>
              <a:rPr lang="zh-TW" altLang="en-US" sz="2800" b="1">
                <a:latin typeface="Times New Roman" pitchFamily="18" charset="0"/>
                <a:ea typeface="標楷體" pitchFamily="65" charset="-120"/>
              </a:rPr>
              <a:t>興趣交流</a:t>
            </a:r>
            <a:r>
              <a:rPr lang="zh-TW" altLang="en-US" sz="2400" b="1">
                <a:latin typeface="Times New Roman" pitchFamily="18" charset="0"/>
                <a:ea typeface="標楷體" pitchFamily="65" charset="-120"/>
              </a:rPr>
              <a:t>（</a:t>
            </a:r>
            <a:r>
              <a:rPr lang="en-US" altLang="zh-TW" sz="2400" b="1">
                <a:latin typeface="Times New Roman" pitchFamily="18" charset="0"/>
                <a:cs typeface="Arial" charset="0"/>
              </a:rPr>
              <a:t>Communities of Interest</a:t>
            </a:r>
            <a:r>
              <a:rPr lang="zh-TW" altLang="en-US" sz="2400" b="1">
                <a:latin typeface="Times New Roman" pitchFamily="18" charset="0"/>
                <a:ea typeface="標楷體" pitchFamily="65" charset="-120"/>
              </a:rPr>
              <a:t>）</a:t>
            </a:r>
            <a:r>
              <a:rPr lang="zh-TW" altLang="en-US" sz="2800" b="1">
                <a:latin typeface="Times New Roman" pitchFamily="18" charset="0"/>
                <a:ea typeface="標楷體" pitchFamily="65" charset="-120"/>
              </a:rPr>
              <a:t> </a:t>
            </a:r>
          </a:p>
          <a:p>
            <a:pPr marL="381000" indent="-285750"/>
            <a:r>
              <a:rPr lang="zh-TW" altLang="en-US" sz="2800" b="1">
                <a:latin typeface="Times New Roman" pitchFamily="18" charset="0"/>
                <a:ea typeface="標楷體" pitchFamily="65" charset="-120"/>
              </a:rPr>
              <a:t>   </a:t>
            </a:r>
            <a:r>
              <a:rPr lang="en-US" altLang="zh-TW" sz="2800" b="1">
                <a:latin typeface="Times New Roman" pitchFamily="18" charset="0"/>
                <a:ea typeface="標楷體" pitchFamily="65" charset="-120"/>
              </a:rPr>
              <a:t>--</a:t>
            </a:r>
            <a:r>
              <a:rPr lang="zh-TW" altLang="en-US" sz="2800" b="1">
                <a:latin typeface="Times New Roman" pitchFamily="18" charset="0"/>
                <a:ea typeface="標楷體" pitchFamily="65" charset="-120"/>
              </a:rPr>
              <a:t>提供幻想的空間</a:t>
            </a:r>
            <a:r>
              <a:rPr lang="zh-TW" altLang="en-US" sz="2400" b="1">
                <a:latin typeface="Times New Roman" pitchFamily="18" charset="0"/>
                <a:ea typeface="標楷體" pitchFamily="65" charset="-120"/>
              </a:rPr>
              <a:t>（</a:t>
            </a:r>
            <a:r>
              <a:rPr lang="en-US" altLang="zh-TW" sz="2400" b="1">
                <a:latin typeface="Times New Roman" pitchFamily="18" charset="0"/>
                <a:cs typeface="Arial" charset="0"/>
              </a:rPr>
              <a:t>Communities of Fantasy</a:t>
            </a:r>
            <a:r>
              <a:rPr lang="zh-TW" altLang="en-US" sz="2400" b="1">
                <a:latin typeface="Times New Roman" pitchFamily="18" charset="0"/>
                <a:ea typeface="標楷體" pitchFamily="65" charset="-120"/>
              </a:rPr>
              <a:t>）</a:t>
            </a:r>
            <a:r>
              <a:rPr lang="zh-TW" altLang="en-US" sz="2800" b="1">
                <a:latin typeface="Times New Roman" pitchFamily="18" charset="0"/>
                <a:ea typeface="標楷體" pitchFamily="65" charset="-120"/>
              </a:rPr>
              <a:t> </a:t>
            </a:r>
          </a:p>
          <a:p>
            <a:pPr marL="381000" indent="-285750"/>
            <a:r>
              <a:rPr lang="zh-TW" altLang="en-US" sz="2800" b="1">
                <a:latin typeface="Times New Roman" pitchFamily="18" charset="0"/>
                <a:ea typeface="標楷體" pitchFamily="65" charset="-120"/>
              </a:rPr>
              <a:t>   </a:t>
            </a:r>
            <a:r>
              <a:rPr lang="en-US" altLang="zh-TW" sz="2800" b="1">
                <a:latin typeface="Times New Roman" pitchFamily="18" charset="0"/>
                <a:ea typeface="標楷體" pitchFamily="65" charset="-120"/>
              </a:rPr>
              <a:t>--</a:t>
            </a:r>
            <a:r>
              <a:rPr lang="zh-TW" altLang="en-US" sz="2800" b="1">
                <a:latin typeface="Times New Roman" pitchFamily="18" charset="0"/>
                <a:ea typeface="標楷體" pitchFamily="65" charset="-120"/>
              </a:rPr>
              <a:t>建立關係，尋求支援</a:t>
            </a:r>
            <a:r>
              <a:rPr lang="zh-TW" altLang="en-US" sz="2400" b="1">
                <a:latin typeface="Times New Roman" pitchFamily="18" charset="0"/>
                <a:ea typeface="標楷體" pitchFamily="65" charset="-120"/>
              </a:rPr>
              <a:t>（</a:t>
            </a:r>
            <a:r>
              <a:rPr lang="en-US" altLang="zh-TW" sz="2400" b="1">
                <a:latin typeface="Times New Roman" pitchFamily="18" charset="0"/>
                <a:cs typeface="Arial" charset="0"/>
              </a:rPr>
              <a:t>Communities of Relationships</a:t>
            </a:r>
            <a:r>
              <a:rPr lang="zh-TW" altLang="en-US" sz="2400" b="1">
                <a:latin typeface="Times New Roman" pitchFamily="18" charset="0"/>
                <a:ea typeface="標楷體" pitchFamily="65" charset="-12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921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8921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8921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8921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8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428E7AED-4C55-4739-B6EF-8FD13B090AC6}" type="slidenum">
              <a:rPr lang="en-US" altLang="zh-TW"/>
              <a:pPr>
                <a:defRPr/>
              </a:pPr>
              <a:t>5</a:t>
            </a:fld>
            <a:endParaRPr lang="en-US" altLang="zh-TW"/>
          </a:p>
        </p:txBody>
      </p:sp>
      <p:sp>
        <p:nvSpPr>
          <p:cNvPr id="1599494" name="Rectangle 6"/>
          <p:cNvSpPr>
            <a:spLocks noGrp="1" noChangeArrowheads="1"/>
          </p:cNvSpPr>
          <p:nvPr>
            <p:ph type="title"/>
          </p:nvPr>
        </p:nvSpPr>
        <p:spPr/>
        <p:txBody>
          <a:bodyPr/>
          <a:lstStyle/>
          <a:p>
            <a:pPr eaLnBrk="1" hangingPunct="1">
              <a:defRPr/>
            </a:pPr>
            <a:r>
              <a:rPr lang="en-US" altLang="zh-TW" smtClean="0"/>
              <a:t>Xerox</a:t>
            </a:r>
            <a:r>
              <a:rPr lang="zh-TW" altLang="en-US" smtClean="0"/>
              <a:t>的知識社群</a:t>
            </a:r>
          </a:p>
        </p:txBody>
      </p:sp>
      <p:graphicFrame>
        <p:nvGraphicFramePr>
          <p:cNvPr id="2050" name="Object 5"/>
          <p:cNvGraphicFramePr>
            <a:graphicFrameLocks noGrp="1" noChangeAspect="1"/>
          </p:cNvGraphicFramePr>
          <p:nvPr>
            <p:ph idx="1"/>
          </p:nvPr>
        </p:nvGraphicFramePr>
        <p:xfrm>
          <a:off x="2051050" y="1252538"/>
          <a:ext cx="5329238" cy="4764087"/>
        </p:xfrm>
        <a:graphic>
          <a:graphicData uri="http://schemas.openxmlformats.org/presentationml/2006/ole">
            <mc:AlternateContent xmlns:mc="http://schemas.openxmlformats.org/markup-compatibility/2006">
              <mc:Choice xmlns:v="urn:schemas-microsoft-com:vml" Requires="v">
                <p:oleObj spid="_x0000_s1027" name="PhotoImpact" r:id="rId3" imgW="3952381" imgH="3533333" progId="">
                  <p:embed/>
                </p:oleObj>
              </mc:Choice>
              <mc:Fallback>
                <p:oleObj name="PhotoImpact" r:id="rId3" imgW="3952381" imgH="3533333"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1252538"/>
                        <a:ext cx="5329238" cy="476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4"/>
          <p:cNvSpPr>
            <a:spLocks noGrp="1"/>
          </p:cNvSpPr>
          <p:nvPr>
            <p:ph type="sldNum" sz="quarter" idx="12"/>
          </p:nvPr>
        </p:nvSpPr>
        <p:spPr/>
        <p:txBody>
          <a:bodyPr/>
          <a:lstStyle/>
          <a:p>
            <a:pPr>
              <a:defRPr/>
            </a:pPr>
            <a:fld id="{1800022B-8C71-436A-814C-794299708166}" type="slidenum">
              <a:rPr lang="en-US" altLang="zh-TW"/>
              <a:pPr>
                <a:defRPr/>
              </a:pPr>
              <a:t>6</a:t>
            </a:fld>
            <a:endParaRPr lang="en-US" altLang="zh-TW"/>
          </a:p>
        </p:txBody>
      </p:sp>
      <p:sp>
        <p:nvSpPr>
          <p:cNvPr id="1602562" name="Rectangle 2"/>
          <p:cNvSpPr>
            <a:spLocks noGrp="1" noChangeArrowheads="1"/>
          </p:cNvSpPr>
          <p:nvPr>
            <p:ph type="title"/>
          </p:nvPr>
        </p:nvSpPr>
        <p:spPr/>
        <p:txBody>
          <a:bodyPr/>
          <a:lstStyle/>
          <a:p>
            <a:pPr eaLnBrk="1" hangingPunct="1">
              <a:defRPr/>
            </a:pPr>
            <a:r>
              <a:rPr lang="en-US" altLang="zh-TW" smtClean="0"/>
              <a:t>Xerox</a:t>
            </a:r>
            <a:r>
              <a:rPr lang="zh-TW" altLang="en-US" smtClean="0"/>
              <a:t>的社群機制</a:t>
            </a:r>
          </a:p>
        </p:txBody>
      </p:sp>
      <p:pic>
        <p:nvPicPr>
          <p:cNvPr id="199684" name="Picture 3" descr="19-1"/>
          <p:cNvPicPr>
            <a:picLocks noChangeAspect="1" noChangeArrowheads="1"/>
          </p:cNvPicPr>
          <p:nvPr/>
        </p:nvPicPr>
        <p:blipFill>
          <a:blip r:embed="rId2" cstate="print"/>
          <a:srcRect/>
          <a:stretch>
            <a:fillRect/>
          </a:stretch>
        </p:blipFill>
        <p:spPr bwMode="auto">
          <a:xfrm>
            <a:off x="1042988" y="1196975"/>
            <a:ext cx="7010400" cy="4918075"/>
          </a:xfrm>
          <a:prstGeom prst="rect">
            <a:avLst/>
          </a:prstGeom>
          <a:solidFill>
            <a:schemeClr val="accent1"/>
          </a:solidFill>
          <a:ln w="9525">
            <a:noFill/>
            <a:miter lim="800000"/>
            <a:headEnd/>
            <a:tailEnd/>
          </a:ln>
        </p:spPr>
      </p:pic>
      <p:sp>
        <p:nvSpPr>
          <p:cNvPr id="199685" name="Text Box 4"/>
          <p:cNvSpPr txBox="1">
            <a:spLocks noChangeArrowheads="1"/>
          </p:cNvSpPr>
          <p:nvPr/>
        </p:nvSpPr>
        <p:spPr bwMode="auto">
          <a:xfrm>
            <a:off x="6750050" y="2819400"/>
            <a:ext cx="1784350" cy="641350"/>
          </a:xfrm>
          <a:prstGeom prst="rect">
            <a:avLst/>
          </a:prstGeom>
          <a:noFill/>
          <a:ln w="9525">
            <a:noFill/>
            <a:miter lim="800000"/>
            <a:headEnd/>
            <a:tailEnd/>
          </a:ln>
        </p:spPr>
        <p:txBody>
          <a:bodyPr wrap="none">
            <a:spAutoFit/>
          </a:bodyPr>
          <a:lstStyle/>
          <a:p>
            <a:r>
              <a:rPr lang="zh-TW" altLang="en-US" b="1">
                <a:solidFill>
                  <a:srgbClr val="FFCC00"/>
                </a:solidFill>
                <a:latin typeface="Times New Roman" pitchFamily="18" charset="0"/>
                <a:ea typeface="標楷體" pitchFamily="65" charset="-120"/>
              </a:rPr>
              <a:t>全球的技術人員</a:t>
            </a:r>
          </a:p>
          <a:p>
            <a:r>
              <a:rPr lang="zh-TW" altLang="en-US" b="1">
                <a:solidFill>
                  <a:srgbClr val="FFCC00"/>
                </a:solidFill>
                <a:latin typeface="Times New Roman" pitchFamily="18" charset="0"/>
                <a:ea typeface="標楷體" pitchFamily="65" charset="-120"/>
              </a:rPr>
              <a:t>的洞察力</a:t>
            </a:r>
          </a:p>
        </p:txBody>
      </p:sp>
      <p:sp>
        <p:nvSpPr>
          <p:cNvPr id="199686" name="Text Box 5"/>
          <p:cNvSpPr txBox="1">
            <a:spLocks noChangeArrowheads="1"/>
          </p:cNvSpPr>
          <p:nvPr/>
        </p:nvSpPr>
        <p:spPr bwMode="auto">
          <a:xfrm>
            <a:off x="6292850" y="4572000"/>
            <a:ext cx="2241550" cy="641350"/>
          </a:xfrm>
          <a:prstGeom prst="rect">
            <a:avLst/>
          </a:prstGeom>
          <a:noFill/>
          <a:ln w="9525">
            <a:noFill/>
            <a:miter lim="800000"/>
            <a:headEnd/>
            <a:tailEnd/>
          </a:ln>
        </p:spPr>
        <p:txBody>
          <a:bodyPr wrap="none">
            <a:spAutoFit/>
          </a:bodyPr>
          <a:lstStyle/>
          <a:p>
            <a:r>
              <a:rPr lang="zh-TW" altLang="en-US" b="1">
                <a:solidFill>
                  <a:srgbClr val="FFCC00"/>
                </a:solidFill>
                <a:latin typeface="Times New Roman" pitchFamily="18" charset="0"/>
                <a:ea typeface="標楷體" pitchFamily="65" charset="-120"/>
              </a:rPr>
              <a:t>將這些特殊見解</a:t>
            </a:r>
          </a:p>
          <a:p>
            <a:r>
              <a:rPr lang="zh-TW" altLang="en-US" b="1">
                <a:solidFill>
                  <a:srgbClr val="FFCC00"/>
                </a:solidFill>
                <a:latin typeface="Times New Roman" pitchFamily="18" charset="0"/>
                <a:ea typeface="標楷體" pitchFamily="65" charset="-120"/>
              </a:rPr>
              <a:t>輸入資料庫產生文件</a:t>
            </a:r>
          </a:p>
        </p:txBody>
      </p:sp>
      <p:sp>
        <p:nvSpPr>
          <p:cNvPr id="199687" name="Text Box 6"/>
          <p:cNvSpPr txBox="1">
            <a:spLocks noChangeArrowheads="1"/>
          </p:cNvSpPr>
          <p:nvPr/>
        </p:nvSpPr>
        <p:spPr bwMode="auto">
          <a:xfrm>
            <a:off x="433388" y="4198938"/>
            <a:ext cx="2927350" cy="366712"/>
          </a:xfrm>
          <a:prstGeom prst="rect">
            <a:avLst/>
          </a:prstGeom>
          <a:noFill/>
          <a:ln w="9525">
            <a:noFill/>
            <a:miter lim="800000"/>
            <a:headEnd/>
            <a:tailEnd/>
          </a:ln>
        </p:spPr>
        <p:txBody>
          <a:bodyPr wrap="none">
            <a:spAutoFit/>
          </a:bodyPr>
          <a:lstStyle/>
          <a:p>
            <a:r>
              <a:rPr lang="zh-TW" altLang="en-US" b="1">
                <a:solidFill>
                  <a:srgbClr val="FFCC00"/>
                </a:solidFill>
                <a:latin typeface="Times New Roman" pitchFamily="18" charset="0"/>
                <a:ea typeface="標楷體" pitchFamily="65" charset="-120"/>
              </a:rPr>
              <a:t>同儕們認同並使此見解生效</a:t>
            </a:r>
          </a:p>
        </p:txBody>
      </p:sp>
      <p:sp>
        <p:nvSpPr>
          <p:cNvPr id="199688" name="Text Box 7"/>
          <p:cNvSpPr txBox="1">
            <a:spLocks noChangeArrowheads="1"/>
          </p:cNvSpPr>
          <p:nvPr/>
        </p:nvSpPr>
        <p:spPr bwMode="auto">
          <a:xfrm>
            <a:off x="280988" y="2751138"/>
            <a:ext cx="3155950" cy="366712"/>
          </a:xfrm>
          <a:prstGeom prst="rect">
            <a:avLst/>
          </a:prstGeom>
          <a:noFill/>
          <a:ln w="9525">
            <a:noFill/>
            <a:miter lim="800000"/>
            <a:headEnd/>
            <a:tailEnd/>
          </a:ln>
        </p:spPr>
        <p:txBody>
          <a:bodyPr wrap="none">
            <a:spAutoFit/>
          </a:bodyPr>
          <a:lstStyle/>
          <a:p>
            <a:r>
              <a:rPr lang="zh-TW" altLang="en-US" b="1">
                <a:solidFill>
                  <a:srgbClr val="FFCC00"/>
                </a:solidFill>
                <a:latin typeface="Times New Roman" pitchFamily="18" charset="0"/>
                <a:ea typeface="標楷體" pitchFamily="65" charset="-120"/>
              </a:rPr>
              <a:t>這個見解變成此領域的新知識</a:t>
            </a:r>
          </a:p>
        </p:txBody>
      </p:sp>
      <p:sp>
        <p:nvSpPr>
          <p:cNvPr id="199689" name="Text Box 8"/>
          <p:cNvSpPr txBox="1">
            <a:spLocks noChangeArrowheads="1"/>
          </p:cNvSpPr>
          <p:nvPr/>
        </p:nvSpPr>
        <p:spPr bwMode="auto">
          <a:xfrm>
            <a:off x="3763963" y="3636963"/>
            <a:ext cx="1708150" cy="396875"/>
          </a:xfrm>
          <a:prstGeom prst="rect">
            <a:avLst/>
          </a:prstGeom>
          <a:noFill/>
          <a:ln w="9525">
            <a:noFill/>
            <a:miter lim="800000"/>
            <a:headEnd/>
            <a:tailEnd/>
          </a:ln>
        </p:spPr>
        <p:txBody>
          <a:bodyPr wrap="none">
            <a:spAutoFit/>
          </a:bodyPr>
          <a:lstStyle/>
          <a:p>
            <a:r>
              <a:rPr lang="zh-TW" altLang="en-US" sz="2000" b="1">
                <a:latin typeface="Times New Roman" pitchFamily="18" charset="0"/>
              </a:rPr>
              <a:t>增加社群知識</a:t>
            </a:r>
          </a:p>
        </p:txBody>
      </p:sp>
      <p:sp>
        <p:nvSpPr>
          <p:cNvPr id="199690" name="Text Box 9"/>
          <p:cNvSpPr txBox="1">
            <a:spLocks noChangeArrowheads="1"/>
          </p:cNvSpPr>
          <p:nvPr/>
        </p:nvSpPr>
        <p:spPr bwMode="auto">
          <a:xfrm>
            <a:off x="827088" y="6092825"/>
            <a:ext cx="1489075" cy="274638"/>
          </a:xfrm>
          <a:prstGeom prst="rect">
            <a:avLst/>
          </a:prstGeom>
          <a:noFill/>
          <a:ln w="9525">
            <a:noFill/>
            <a:miter lim="800000"/>
            <a:headEnd/>
            <a:tailEnd/>
          </a:ln>
        </p:spPr>
        <p:txBody>
          <a:bodyPr wrap="none">
            <a:spAutoFit/>
          </a:bodyPr>
          <a:lstStyle/>
          <a:p>
            <a:r>
              <a:rPr lang="zh-TW" altLang="en-US" sz="1200">
                <a:solidFill>
                  <a:srgbClr val="FFCC00"/>
                </a:solidFill>
                <a:latin typeface="Times New Roman" pitchFamily="18" charset="0"/>
                <a:ea typeface="標楷體" pitchFamily="65" charset="-120"/>
              </a:rPr>
              <a:t>資料來源</a:t>
            </a:r>
            <a:r>
              <a:rPr lang="en-US" altLang="zh-TW" sz="1200">
                <a:solidFill>
                  <a:srgbClr val="FFCC00"/>
                </a:solidFill>
                <a:latin typeface="Times New Roman" pitchFamily="18" charset="0"/>
                <a:ea typeface="標楷體" pitchFamily="65" charset="-120"/>
              </a:rPr>
              <a:t>:J. DeKleer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投影片編號版面配置區 5"/>
          <p:cNvSpPr>
            <a:spLocks noGrp="1"/>
          </p:cNvSpPr>
          <p:nvPr>
            <p:ph type="sldNum" sz="quarter" idx="12"/>
          </p:nvPr>
        </p:nvSpPr>
        <p:spPr/>
        <p:txBody>
          <a:bodyPr/>
          <a:lstStyle/>
          <a:p>
            <a:pPr>
              <a:defRPr/>
            </a:pPr>
            <a:fld id="{252E9102-8917-4741-A8A7-A1E88D775F69}" type="slidenum">
              <a:rPr lang="en-US" altLang="zh-TW"/>
              <a:pPr>
                <a:defRPr/>
              </a:pPr>
              <a:t>7</a:t>
            </a:fld>
            <a:endParaRPr lang="en-US" altLang="zh-TW"/>
          </a:p>
        </p:txBody>
      </p:sp>
      <p:sp>
        <p:nvSpPr>
          <p:cNvPr id="1328173" name="Rectangle 45"/>
          <p:cNvSpPr>
            <a:spLocks noGrp="1" noChangeArrowheads="1"/>
          </p:cNvSpPr>
          <p:nvPr>
            <p:ph type="title"/>
          </p:nvPr>
        </p:nvSpPr>
        <p:spPr>
          <a:xfrm>
            <a:off x="468313" y="188913"/>
            <a:ext cx="8229600" cy="1143000"/>
          </a:xfrm>
        </p:spPr>
        <p:txBody>
          <a:bodyPr/>
          <a:lstStyle/>
          <a:p>
            <a:pPr eaLnBrk="1" hangingPunct="1">
              <a:defRPr/>
            </a:pPr>
            <a:r>
              <a:rPr lang="zh-TW" altLang="en-US" smtClean="0"/>
              <a:t>實務社群比較</a:t>
            </a:r>
          </a:p>
        </p:txBody>
      </p:sp>
      <p:graphicFrame>
        <p:nvGraphicFramePr>
          <p:cNvPr id="1328178" name="Group 50"/>
          <p:cNvGraphicFramePr>
            <a:graphicFrameLocks noGrp="1"/>
          </p:cNvGraphicFramePr>
          <p:nvPr>
            <p:ph idx="4294967295"/>
          </p:nvPr>
        </p:nvGraphicFramePr>
        <p:xfrm>
          <a:off x="304800" y="1447800"/>
          <a:ext cx="8229600" cy="4191002"/>
        </p:xfrm>
        <a:graphic>
          <a:graphicData uri="http://schemas.openxmlformats.org/drawingml/2006/table">
            <a:tbl>
              <a:tblPr/>
              <a:tblGrid>
                <a:gridCol w="1646238"/>
                <a:gridCol w="1646237"/>
                <a:gridCol w="1644650"/>
                <a:gridCol w="1646238"/>
                <a:gridCol w="1646237"/>
              </a:tblGrid>
              <a:tr h="43973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1" lang="zh-TW" altLang="en-US" sz="1800" b="1" i="0" u="none" strike="noStrike" cap="none" normalizeH="0" baseline="0" smtClean="0">
                          <a:ln>
                            <a:noFill/>
                          </a:ln>
                          <a:solidFill>
                            <a:schemeClr val="tx1"/>
                          </a:solidFill>
                          <a:effectLst/>
                          <a:latin typeface="Arial" pitchFamily="34" charset="0"/>
                          <a:ea typeface="標楷體" pitchFamily="65" charset="-120"/>
                        </a:rPr>
                        <a:t>項目</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1" lang="zh-TW" altLang="en-US" sz="1800" b="1" i="0" u="none" strike="noStrike" cap="none" normalizeH="0" baseline="0" smtClean="0">
                          <a:ln>
                            <a:noFill/>
                          </a:ln>
                          <a:solidFill>
                            <a:schemeClr val="tx1"/>
                          </a:solidFill>
                          <a:effectLst/>
                          <a:latin typeface="Arial" pitchFamily="34" charset="0"/>
                          <a:ea typeface="標楷體" pitchFamily="65" charset="-120"/>
                        </a:rPr>
                        <a:t>目的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1" lang="zh-TW" altLang="en-US" sz="1800" b="1" i="0" u="none" strike="noStrike" cap="none" normalizeH="0" baseline="0" smtClean="0">
                          <a:ln>
                            <a:noFill/>
                          </a:ln>
                          <a:solidFill>
                            <a:schemeClr val="tx1"/>
                          </a:solidFill>
                          <a:effectLst/>
                          <a:latin typeface="Arial" pitchFamily="34" charset="0"/>
                          <a:ea typeface="標楷體" pitchFamily="65" charset="-120"/>
                        </a:rPr>
                        <a:t>成員性質</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1" lang="zh-TW" altLang="en-US" sz="1800" b="1" i="0" u="none" strike="noStrike" cap="none" normalizeH="0" baseline="0" smtClean="0">
                          <a:ln>
                            <a:noFill/>
                          </a:ln>
                          <a:solidFill>
                            <a:schemeClr val="tx1"/>
                          </a:solidFill>
                          <a:effectLst/>
                          <a:latin typeface="Arial" pitchFamily="34" charset="0"/>
                          <a:ea typeface="標楷體" pitchFamily="65" charset="-120"/>
                        </a:rPr>
                        <a:t>組成因素</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1" lang="zh-TW" altLang="en-US" sz="1800" b="1" i="0" u="none" strike="noStrike" cap="none" normalizeH="0" baseline="0" smtClean="0">
                          <a:ln>
                            <a:noFill/>
                          </a:ln>
                          <a:solidFill>
                            <a:schemeClr val="tx1"/>
                          </a:solidFill>
                          <a:effectLst/>
                          <a:latin typeface="Arial" pitchFamily="34" charset="0"/>
                          <a:ea typeface="標楷體" pitchFamily="65" charset="-120"/>
                        </a:rPr>
                        <a:t>持續期間</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93821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1" lang="zh-TW" altLang="en-US" sz="1800" b="1" i="0" u="none" strike="noStrike" cap="none" normalizeH="0" baseline="0" smtClean="0">
                          <a:ln>
                            <a:noFill/>
                          </a:ln>
                          <a:solidFill>
                            <a:srgbClr val="FF6600"/>
                          </a:solidFill>
                          <a:effectLst/>
                          <a:latin typeface="Arial" pitchFamily="34" charset="0"/>
                          <a:ea typeface="標楷體" pitchFamily="65" charset="-120"/>
                        </a:rPr>
                        <a:t>實務社群</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1" lang="zh-TW" altLang="en-US" sz="1800" b="1" i="0" u="none" strike="noStrike" cap="none" normalizeH="0" baseline="0" smtClean="0">
                          <a:ln>
                            <a:noFill/>
                          </a:ln>
                          <a:solidFill>
                            <a:srgbClr val="FF6600"/>
                          </a:solidFill>
                          <a:effectLst/>
                          <a:latin typeface="Arial" pitchFamily="34" charset="0"/>
                          <a:ea typeface="標楷體" pitchFamily="65" charset="-120"/>
                        </a:rPr>
                        <a:t>發展成員的能力、累積知識、交換心得</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1" lang="zh-TW" altLang="en-US" sz="1800" b="1" i="0" u="none" strike="noStrike" cap="none" normalizeH="0" baseline="0" smtClean="0">
                          <a:ln>
                            <a:noFill/>
                          </a:ln>
                          <a:solidFill>
                            <a:srgbClr val="FF6600"/>
                          </a:solidFill>
                          <a:effectLst/>
                          <a:latin typeface="Arial" pitchFamily="34" charset="0"/>
                          <a:ea typeface="標楷體" pitchFamily="65" charset="-120"/>
                        </a:rPr>
                        <a:t>成員自動加入</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1" lang="zh-TW" altLang="en-US" sz="1800" b="1" i="0" u="none" strike="noStrike" cap="none" normalizeH="0" baseline="0" smtClean="0">
                          <a:ln>
                            <a:noFill/>
                          </a:ln>
                          <a:solidFill>
                            <a:srgbClr val="FF6600"/>
                          </a:solidFill>
                          <a:effectLst/>
                          <a:latin typeface="Arial" pitchFamily="34" charset="0"/>
                          <a:ea typeface="標楷體" pitchFamily="65" charset="-120"/>
                        </a:rPr>
                        <a:t>熱情、投入、認同社群的專業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1" lang="zh-TW" altLang="en-US" sz="1800" b="1" i="0" u="none" strike="noStrike" cap="none" normalizeH="0" baseline="0" smtClean="0">
                          <a:ln>
                            <a:noFill/>
                          </a:ln>
                          <a:solidFill>
                            <a:srgbClr val="FF6600"/>
                          </a:solidFill>
                          <a:effectLst/>
                          <a:latin typeface="Arial" pitchFamily="34" charset="0"/>
                          <a:ea typeface="標楷體" pitchFamily="65" charset="-120"/>
                        </a:rPr>
                        <a:t>只要有人有興趣參加，社群就會存在</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CC"/>
                    </a:solidFill>
                  </a:tcPr>
                </a:tc>
              </a:tr>
              <a:tr h="93821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1" lang="zh-TW" altLang="en-US" sz="1800" b="1" i="0" u="none" strike="noStrike" cap="none" normalizeH="0" baseline="0" smtClean="0">
                          <a:ln>
                            <a:noFill/>
                          </a:ln>
                          <a:solidFill>
                            <a:schemeClr val="tx1"/>
                          </a:solidFill>
                          <a:effectLst/>
                          <a:latin typeface="Arial" pitchFamily="34" charset="0"/>
                          <a:ea typeface="標楷體" pitchFamily="65" charset="-120"/>
                        </a:rPr>
                        <a:t>正式工作群組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1" lang="zh-TW" altLang="en-US" sz="1800" b="1" i="0" u="none" strike="noStrike" cap="none" normalizeH="0" baseline="0" smtClean="0">
                          <a:ln>
                            <a:noFill/>
                          </a:ln>
                          <a:solidFill>
                            <a:schemeClr val="tx1"/>
                          </a:solidFill>
                          <a:effectLst/>
                          <a:latin typeface="Arial" pitchFamily="34" charset="0"/>
                          <a:ea typeface="標楷體" pitchFamily="65" charset="-120"/>
                        </a:rPr>
                        <a:t>提供產品或服務</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1" lang="zh-TW" altLang="en-US" sz="1800" b="1" i="0" u="none" strike="noStrike" cap="none" normalizeH="0" baseline="0" smtClean="0">
                          <a:ln>
                            <a:noFill/>
                          </a:ln>
                          <a:solidFill>
                            <a:schemeClr val="tx1"/>
                          </a:solidFill>
                          <a:effectLst/>
                          <a:latin typeface="Arial" pitchFamily="34" charset="0"/>
                          <a:ea typeface="標楷體" pitchFamily="65" charset="-120"/>
                        </a:rPr>
                        <a:t>所有向群組主管報告的員工</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1" lang="zh-TW" altLang="en-US" sz="1800" b="1" i="0" u="none" strike="noStrike" cap="none" normalizeH="0" baseline="0" smtClean="0">
                          <a:ln>
                            <a:noFill/>
                          </a:ln>
                          <a:solidFill>
                            <a:schemeClr val="tx1"/>
                          </a:solidFill>
                          <a:effectLst/>
                          <a:latin typeface="Arial" pitchFamily="34" charset="0"/>
                          <a:ea typeface="標楷體" pitchFamily="65" charset="-120"/>
                        </a:rPr>
                        <a:t>工作要求和共同目標</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1" lang="zh-TW" altLang="en-US" sz="1800" b="1" i="0" u="none" strike="noStrike" cap="none" normalizeH="0" baseline="0" smtClean="0">
                          <a:ln>
                            <a:noFill/>
                          </a:ln>
                          <a:solidFill>
                            <a:schemeClr val="tx1"/>
                          </a:solidFill>
                          <a:effectLst/>
                          <a:latin typeface="Arial" pitchFamily="34" charset="0"/>
                          <a:ea typeface="標楷體" pitchFamily="65" charset="-120"/>
                        </a:rPr>
                        <a:t>組織進行下一波重整為止</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r>
              <a:tr h="9366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1" lang="zh-TW" altLang="en-US" sz="1800" b="1" i="0" u="none" strike="noStrike" cap="none" normalizeH="0" baseline="0" smtClean="0">
                          <a:ln>
                            <a:noFill/>
                          </a:ln>
                          <a:solidFill>
                            <a:schemeClr val="tx1"/>
                          </a:solidFill>
                          <a:effectLst/>
                          <a:latin typeface="Arial" pitchFamily="34" charset="0"/>
                          <a:ea typeface="標楷體" pitchFamily="65" charset="-120"/>
                        </a:rPr>
                        <a:t>專案小組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1" lang="zh-TW" altLang="en-US" sz="1800" b="1" i="0" u="none" strike="noStrike" cap="none" normalizeH="0" baseline="0" smtClean="0">
                          <a:ln>
                            <a:noFill/>
                          </a:ln>
                          <a:solidFill>
                            <a:schemeClr val="tx1"/>
                          </a:solidFill>
                          <a:effectLst/>
                          <a:latin typeface="Arial" pitchFamily="34" charset="0"/>
                          <a:ea typeface="標楷體" pitchFamily="65" charset="-120"/>
                        </a:rPr>
                        <a:t>完成指定的任務</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1" lang="zh-TW" altLang="en-US" sz="1800" b="1" i="0" u="none" strike="noStrike" cap="none" normalizeH="0" baseline="0" smtClean="0">
                          <a:ln>
                            <a:noFill/>
                          </a:ln>
                          <a:solidFill>
                            <a:schemeClr val="tx1"/>
                          </a:solidFill>
                          <a:effectLst/>
                          <a:latin typeface="Arial" pitchFamily="34" charset="0"/>
                          <a:ea typeface="標楷體" pitchFamily="65" charset="-120"/>
                        </a:rPr>
                        <a:t>資深主管指派的員工</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1" lang="zh-TW" altLang="en-US" sz="1800" b="1" i="0" u="none" strike="noStrike" cap="none" normalizeH="0" baseline="0" smtClean="0">
                          <a:ln>
                            <a:noFill/>
                          </a:ln>
                          <a:solidFill>
                            <a:schemeClr val="tx1"/>
                          </a:solidFill>
                          <a:effectLst/>
                          <a:latin typeface="Arial" pitchFamily="34" charset="0"/>
                          <a:ea typeface="標楷體" pitchFamily="65" charset="-120"/>
                        </a:rPr>
                        <a:t>專案的重要進度和目標</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1" lang="zh-TW" altLang="en-US" sz="1800" b="1" i="0" u="none" strike="noStrike" cap="none" normalizeH="0" baseline="0" smtClean="0">
                          <a:ln>
                            <a:noFill/>
                          </a:ln>
                          <a:solidFill>
                            <a:schemeClr val="tx1"/>
                          </a:solidFill>
                          <a:effectLst/>
                          <a:latin typeface="Arial" pitchFamily="34" charset="0"/>
                          <a:ea typeface="標楷體" pitchFamily="65" charset="-120"/>
                        </a:rPr>
                        <a:t>專案完成為止</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solidFill>
                  </a:tcPr>
                </a:tc>
              </a:tr>
              <a:tr h="93821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1" lang="zh-TW" altLang="en-US" sz="1800" b="1" i="0" u="none" strike="noStrike" cap="none" normalizeH="0" baseline="0" smtClean="0">
                          <a:ln>
                            <a:noFill/>
                          </a:ln>
                          <a:solidFill>
                            <a:schemeClr val="tx1"/>
                          </a:solidFill>
                          <a:effectLst/>
                          <a:latin typeface="Arial" pitchFamily="34" charset="0"/>
                          <a:ea typeface="標楷體" pitchFamily="65" charset="-120"/>
                        </a:rPr>
                        <a:t>非正式網路</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60093"/>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1" lang="zh-TW" altLang="en-US" sz="1800" b="1" i="0" u="none" strike="noStrike" cap="none" normalizeH="0" baseline="0" smtClean="0">
                          <a:ln>
                            <a:noFill/>
                          </a:ln>
                          <a:solidFill>
                            <a:schemeClr val="tx1"/>
                          </a:solidFill>
                          <a:effectLst/>
                          <a:latin typeface="Arial" pitchFamily="34" charset="0"/>
                          <a:ea typeface="標楷體" pitchFamily="65" charset="-120"/>
                        </a:rPr>
                        <a:t>蒐集和傳遞商業資訊</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60093"/>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1" lang="zh-TW" altLang="en-US" sz="1800" b="1" i="0" u="none" strike="noStrike" cap="none" normalizeH="0" baseline="0" smtClean="0">
                          <a:ln>
                            <a:noFill/>
                          </a:ln>
                          <a:solidFill>
                            <a:schemeClr val="tx1"/>
                          </a:solidFill>
                          <a:effectLst/>
                          <a:latin typeface="Arial" pitchFamily="34" charset="0"/>
                          <a:ea typeface="標楷體" pitchFamily="65" charset="-120"/>
                        </a:rPr>
                        <a:t>朋友與商業上的熟人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60093"/>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1" lang="zh-TW" altLang="en-US" sz="1800" b="1" i="0" u="none" strike="noStrike" cap="none" normalizeH="0" baseline="0" smtClean="0">
                          <a:ln>
                            <a:noFill/>
                          </a:ln>
                          <a:solidFill>
                            <a:schemeClr val="tx1"/>
                          </a:solidFill>
                          <a:effectLst/>
                          <a:latin typeface="Arial" pitchFamily="34" charset="0"/>
                          <a:ea typeface="標楷體" pitchFamily="65" charset="-120"/>
                        </a:rPr>
                        <a:t>共同需求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60093"/>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1" lang="zh-TW" altLang="en-US" sz="1800" b="1" i="0" u="none" strike="noStrike" cap="none" normalizeH="0" baseline="0" smtClean="0">
                          <a:ln>
                            <a:noFill/>
                          </a:ln>
                          <a:solidFill>
                            <a:schemeClr val="tx1"/>
                          </a:solidFill>
                          <a:effectLst/>
                          <a:latin typeface="Arial" pitchFamily="34" charset="0"/>
                          <a:ea typeface="標楷體" pitchFamily="65" charset="-120"/>
                        </a:rPr>
                        <a:t>只要大家有需要，就會連絡</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60093"/>
                    </a:solidFill>
                  </a:tcPr>
                </a:tc>
              </a:tr>
            </a:tbl>
          </a:graphicData>
        </a:graphic>
      </p:graphicFrame>
      <p:pic>
        <p:nvPicPr>
          <p:cNvPr id="200746" name="Picture 51" descr="j0286663"/>
          <p:cNvPicPr>
            <a:picLocks noGrp="1" noChangeAspect="1" noChangeArrowheads="1" noCrop="1"/>
          </p:cNvPicPr>
          <p:nvPr>
            <p:ph idx="1"/>
          </p:nvPr>
        </p:nvPicPr>
        <p:blipFill>
          <a:blip r:embed="rId2" cstate="print"/>
          <a:srcRect/>
          <a:stretch>
            <a:fillRect/>
          </a:stretch>
        </p:blipFill>
        <p:spPr>
          <a:xfrm>
            <a:off x="1908175" y="260350"/>
            <a:ext cx="952500" cy="1028700"/>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投影片編號版面配置區 3"/>
          <p:cNvSpPr>
            <a:spLocks noGrp="1"/>
          </p:cNvSpPr>
          <p:nvPr>
            <p:ph type="sldNum" sz="quarter" idx="12"/>
          </p:nvPr>
        </p:nvSpPr>
        <p:spPr/>
        <p:txBody>
          <a:bodyPr/>
          <a:lstStyle/>
          <a:p>
            <a:pPr>
              <a:defRPr/>
            </a:pPr>
            <a:fld id="{690B6633-8997-4787-8853-8D12D92C4D06}" type="slidenum">
              <a:rPr lang="en-US" altLang="zh-TW"/>
              <a:pPr>
                <a:defRPr/>
              </a:pPr>
              <a:t>8</a:t>
            </a:fld>
            <a:endParaRPr lang="en-US" altLang="zh-TW"/>
          </a:p>
        </p:txBody>
      </p:sp>
      <p:grpSp>
        <p:nvGrpSpPr>
          <p:cNvPr id="2" name="Group 2"/>
          <p:cNvGrpSpPr>
            <a:grpSpLocks/>
          </p:cNvGrpSpPr>
          <p:nvPr/>
        </p:nvGrpSpPr>
        <p:grpSpPr bwMode="auto">
          <a:xfrm>
            <a:off x="3175" y="6350"/>
            <a:ext cx="9144000" cy="6858000"/>
            <a:chOff x="0" y="0"/>
            <a:chExt cx="5760" cy="4320"/>
          </a:xfrm>
        </p:grpSpPr>
        <p:sp>
          <p:nvSpPr>
            <p:cNvPr id="201781" name="Rectangle 3"/>
            <p:cNvSpPr>
              <a:spLocks noChangeArrowheads="1"/>
            </p:cNvSpPr>
            <p:nvPr/>
          </p:nvSpPr>
          <p:spPr bwMode="auto">
            <a:xfrm>
              <a:off x="0" y="3936"/>
              <a:ext cx="5760" cy="384"/>
            </a:xfrm>
            <a:prstGeom prst="rect">
              <a:avLst/>
            </a:prstGeom>
            <a:solidFill>
              <a:schemeClr val="accent2"/>
            </a:solidFill>
            <a:ln w="12700" cap="sq">
              <a:noFill/>
              <a:miter lim="800000"/>
              <a:headEnd type="none" w="sm" len="sm"/>
              <a:tailEnd type="none" w="sm" len="sm"/>
            </a:ln>
          </p:spPr>
          <p:txBody>
            <a:bodyPr wrap="none" anchor="ctr"/>
            <a:lstStyle/>
            <a:p>
              <a:endParaRPr lang="zh-TW" altLang="en-US"/>
            </a:p>
          </p:txBody>
        </p:sp>
        <p:sp>
          <p:nvSpPr>
            <p:cNvPr id="201782" name="Rectangle 4"/>
            <p:cNvSpPr>
              <a:spLocks noChangeArrowheads="1"/>
            </p:cNvSpPr>
            <p:nvPr/>
          </p:nvSpPr>
          <p:spPr bwMode="auto">
            <a:xfrm>
              <a:off x="0" y="0"/>
              <a:ext cx="5760" cy="125"/>
            </a:xfrm>
            <a:prstGeom prst="rect">
              <a:avLst/>
            </a:prstGeom>
            <a:solidFill>
              <a:schemeClr val="accent2"/>
            </a:solidFill>
            <a:ln w="12700" cap="sq">
              <a:noFill/>
              <a:miter lim="800000"/>
              <a:headEnd type="none" w="sm" len="sm"/>
              <a:tailEnd type="none" w="sm" len="sm"/>
            </a:ln>
          </p:spPr>
          <p:txBody>
            <a:bodyPr wrap="none" anchor="ctr"/>
            <a:lstStyle/>
            <a:p>
              <a:endParaRPr lang="zh-TW" altLang="en-US"/>
            </a:p>
          </p:txBody>
        </p:sp>
        <p:sp>
          <p:nvSpPr>
            <p:cNvPr id="1482757" name="Rectangle 5"/>
            <p:cNvSpPr>
              <a:spLocks noChangeArrowheads="1"/>
            </p:cNvSpPr>
            <p:nvPr/>
          </p:nvSpPr>
          <p:spPr bwMode="auto">
            <a:xfrm>
              <a:off x="0" y="4128"/>
              <a:ext cx="1823" cy="192"/>
            </a:xfrm>
            <a:prstGeom prst="rect">
              <a:avLst/>
            </a:prstGeom>
            <a:noFill/>
            <a:ln w="317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US" altLang="zh-TW" sz="1400">
                  <a:solidFill>
                    <a:srgbClr val="00CCFF"/>
                  </a:solidFill>
                  <a:latin typeface="Arial" pitchFamily="34" charset="0"/>
                  <a:ea typeface="標楷體" pitchFamily="65" charset="-120"/>
                </a:rPr>
                <a:t>Strategic Knowledge Management</a:t>
              </a:r>
            </a:p>
          </p:txBody>
        </p:sp>
      </p:grpSp>
      <p:sp>
        <p:nvSpPr>
          <p:cNvPr id="1482761" name="Text Box 9"/>
          <p:cNvSpPr txBox="1">
            <a:spLocks noChangeArrowheads="1"/>
          </p:cNvSpPr>
          <p:nvPr/>
        </p:nvSpPr>
        <p:spPr bwMode="auto">
          <a:xfrm>
            <a:off x="3962400" y="714375"/>
            <a:ext cx="1295400" cy="466725"/>
          </a:xfrm>
          <a:prstGeom prst="rect">
            <a:avLst/>
          </a:prstGeom>
          <a:solidFill>
            <a:srgbClr val="FFFF00"/>
          </a:solidFill>
          <a:ln w="9525">
            <a:solidFill>
              <a:schemeClr val="tx1"/>
            </a:solidFill>
            <a:miter lim="800000"/>
            <a:headEnd/>
            <a:tailEnd/>
          </a:ln>
          <a:effectLst>
            <a:outerShdw dist="107763" dir="2700000" algn="ctr" rotWithShape="0">
              <a:srgbClr val="808080"/>
            </a:outerShdw>
          </a:effectLst>
        </p:spPr>
        <p:txBody>
          <a:bodyPr>
            <a:spAutoFit/>
          </a:bodyPr>
          <a:lstStyle/>
          <a:p>
            <a:pPr algn="ctr">
              <a:spcBef>
                <a:spcPct val="50000"/>
              </a:spcBef>
              <a:defRPr/>
            </a:pPr>
            <a:r>
              <a:rPr lang="zh-TW" altLang="en-US" sz="2400" b="1">
                <a:solidFill>
                  <a:srgbClr val="0099FF"/>
                </a:solidFill>
                <a:latin typeface="標楷體" pitchFamily="65" charset="-120"/>
                <a:ea typeface="標楷體" pitchFamily="65" charset="-120"/>
              </a:rPr>
              <a:t>營造廠</a:t>
            </a:r>
          </a:p>
        </p:txBody>
      </p:sp>
      <p:sp>
        <p:nvSpPr>
          <p:cNvPr id="201733" name="Text Box 10"/>
          <p:cNvSpPr txBox="1">
            <a:spLocks noChangeArrowheads="1"/>
          </p:cNvSpPr>
          <p:nvPr/>
        </p:nvSpPr>
        <p:spPr bwMode="auto">
          <a:xfrm>
            <a:off x="2057400" y="1957388"/>
            <a:ext cx="579438" cy="650875"/>
          </a:xfrm>
          <a:prstGeom prst="rect">
            <a:avLst/>
          </a:prstGeom>
          <a:noFill/>
          <a:ln w="9525">
            <a:solidFill>
              <a:schemeClr val="tx1"/>
            </a:solidFill>
            <a:miter lim="800000"/>
            <a:headEnd/>
            <a:tailEnd/>
          </a:ln>
        </p:spPr>
        <p:txBody>
          <a:bodyPr>
            <a:spAutoFit/>
          </a:bodyPr>
          <a:lstStyle/>
          <a:p>
            <a:pPr>
              <a:spcBef>
                <a:spcPct val="50000"/>
              </a:spcBef>
            </a:pPr>
            <a:r>
              <a:rPr lang="en-US" altLang="zh-TW">
                <a:latin typeface="標楷體" pitchFamily="65" charset="-120"/>
                <a:ea typeface="標楷體" pitchFamily="65" charset="-120"/>
              </a:rPr>
              <a:t>A</a:t>
            </a:r>
            <a:r>
              <a:rPr lang="zh-TW" altLang="en-US">
                <a:latin typeface="標楷體" pitchFamily="65" charset="-120"/>
                <a:ea typeface="標楷體" pitchFamily="65" charset="-120"/>
              </a:rPr>
              <a:t>工地</a:t>
            </a:r>
          </a:p>
        </p:txBody>
      </p:sp>
      <p:sp>
        <p:nvSpPr>
          <p:cNvPr id="201734" name="Text Box 11"/>
          <p:cNvSpPr txBox="1">
            <a:spLocks noChangeArrowheads="1"/>
          </p:cNvSpPr>
          <p:nvPr/>
        </p:nvSpPr>
        <p:spPr bwMode="auto">
          <a:xfrm>
            <a:off x="3429000" y="1957388"/>
            <a:ext cx="579438" cy="650875"/>
          </a:xfrm>
          <a:prstGeom prst="rect">
            <a:avLst/>
          </a:prstGeom>
          <a:noFill/>
          <a:ln w="9525">
            <a:solidFill>
              <a:schemeClr val="tx1"/>
            </a:solidFill>
            <a:miter lim="800000"/>
            <a:headEnd/>
            <a:tailEnd/>
          </a:ln>
        </p:spPr>
        <p:txBody>
          <a:bodyPr>
            <a:spAutoFit/>
          </a:bodyPr>
          <a:lstStyle/>
          <a:p>
            <a:pPr>
              <a:spcBef>
                <a:spcPct val="50000"/>
              </a:spcBef>
            </a:pPr>
            <a:r>
              <a:rPr lang="en-US" altLang="zh-TW">
                <a:latin typeface="標楷體" pitchFamily="65" charset="-120"/>
                <a:ea typeface="標楷體" pitchFamily="65" charset="-120"/>
              </a:rPr>
              <a:t>C</a:t>
            </a:r>
            <a:r>
              <a:rPr lang="zh-TW" altLang="en-US">
                <a:latin typeface="標楷體" pitchFamily="65" charset="-120"/>
                <a:ea typeface="標楷體" pitchFamily="65" charset="-120"/>
              </a:rPr>
              <a:t>工地</a:t>
            </a:r>
          </a:p>
        </p:txBody>
      </p:sp>
      <p:sp>
        <p:nvSpPr>
          <p:cNvPr id="201735" name="Text Box 12"/>
          <p:cNvSpPr txBox="1">
            <a:spLocks noChangeArrowheads="1"/>
          </p:cNvSpPr>
          <p:nvPr/>
        </p:nvSpPr>
        <p:spPr bwMode="auto">
          <a:xfrm>
            <a:off x="4114800" y="1957388"/>
            <a:ext cx="579438" cy="650875"/>
          </a:xfrm>
          <a:prstGeom prst="rect">
            <a:avLst/>
          </a:prstGeom>
          <a:noFill/>
          <a:ln w="9525">
            <a:solidFill>
              <a:schemeClr val="tx1"/>
            </a:solidFill>
            <a:miter lim="800000"/>
            <a:headEnd/>
            <a:tailEnd/>
          </a:ln>
        </p:spPr>
        <p:txBody>
          <a:bodyPr>
            <a:spAutoFit/>
          </a:bodyPr>
          <a:lstStyle/>
          <a:p>
            <a:pPr>
              <a:spcBef>
                <a:spcPct val="50000"/>
              </a:spcBef>
            </a:pPr>
            <a:r>
              <a:rPr lang="en-US" altLang="zh-TW">
                <a:latin typeface="標楷體" pitchFamily="65" charset="-120"/>
                <a:ea typeface="標楷體" pitchFamily="65" charset="-120"/>
              </a:rPr>
              <a:t>D</a:t>
            </a:r>
            <a:r>
              <a:rPr lang="zh-TW" altLang="en-US">
                <a:latin typeface="標楷體" pitchFamily="65" charset="-120"/>
                <a:ea typeface="標楷體" pitchFamily="65" charset="-120"/>
              </a:rPr>
              <a:t>工地</a:t>
            </a:r>
          </a:p>
        </p:txBody>
      </p:sp>
      <p:sp>
        <p:nvSpPr>
          <p:cNvPr id="201736" name="Text Box 13"/>
          <p:cNvSpPr txBox="1">
            <a:spLocks noChangeArrowheads="1"/>
          </p:cNvSpPr>
          <p:nvPr/>
        </p:nvSpPr>
        <p:spPr bwMode="auto">
          <a:xfrm>
            <a:off x="4800600" y="1957388"/>
            <a:ext cx="579438" cy="650875"/>
          </a:xfrm>
          <a:prstGeom prst="rect">
            <a:avLst/>
          </a:prstGeom>
          <a:noFill/>
          <a:ln w="9525">
            <a:solidFill>
              <a:schemeClr val="tx1"/>
            </a:solidFill>
            <a:miter lim="800000"/>
            <a:headEnd/>
            <a:tailEnd/>
          </a:ln>
        </p:spPr>
        <p:txBody>
          <a:bodyPr>
            <a:spAutoFit/>
          </a:bodyPr>
          <a:lstStyle/>
          <a:p>
            <a:pPr>
              <a:spcBef>
                <a:spcPct val="50000"/>
              </a:spcBef>
            </a:pPr>
            <a:r>
              <a:rPr lang="en-US" altLang="zh-TW">
                <a:latin typeface="標楷體" pitchFamily="65" charset="-120"/>
                <a:ea typeface="標楷體" pitchFamily="65" charset="-120"/>
              </a:rPr>
              <a:t>E</a:t>
            </a:r>
            <a:r>
              <a:rPr lang="zh-TW" altLang="en-US">
                <a:latin typeface="標楷體" pitchFamily="65" charset="-120"/>
                <a:ea typeface="標楷體" pitchFamily="65" charset="-120"/>
              </a:rPr>
              <a:t>工地</a:t>
            </a:r>
          </a:p>
        </p:txBody>
      </p:sp>
      <p:sp>
        <p:nvSpPr>
          <p:cNvPr id="201737" name="Text Box 14"/>
          <p:cNvSpPr txBox="1">
            <a:spLocks noChangeArrowheads="1"/>
          </p:cNvSpPr>
          <p:nvPr/>
        </p:nvSpPr>
        <p:spPr bwMode="auto">
          <a:xfrm>
            <a:off x="5486400" y="1957388"/>
            <a:ext cx="579438" cy="650875"/>
          </a:xfrm>
          <a:prstGeom prst="rect">
            <a:avLst/>
          </a:prstGeom>
          <a:noFill/>
          <a:ln w="9525">
            <a:solidFill>
              <a:schemeClr val="tx1"/>
            </a:solidFill>
            <a:miter lim="800000"/>
            <a:headEnd/>
            <a:tailEnd/>
          </a:ln>
        </p:spPr>
        <p:txBody>
          <a:bodyPr>
            <a:spAutoFit/>
          </a:bodyPr>
          <a:lstStyle/>
          <a:p>
            <a:pPr>
              <a:spcBef>
                <a:spcPct val="50000"/>
              </a:spcBef>
            </a:pPr>
            <a:r>
              <a:rPr lang="en-US" altLang="zh-TW">
                <a:latin typeface="標楷體" pitchFamily="65" charset="-120"/>
                <a:ea typeface="標楷體" pitchFamily="65" charset="-120"/>
              </a:rPr>
              <a:t>F</a:t>
            </a:r>
            <a:r>
              <a:rPr lang="zh-TW" altLang="en-US">
                <a:latin typeface="標楷體" pitchFamily="65" charset="-120"/>
                <a:ea typeface="標楷體" pitchFamily="65" charset="-120"/>
              </a:rPr>
              <a:t>工地</a:t>
            </a:r>
          </a:p>
        </p:txBody>
      </p:sp>
      <p:sp>
        <p:nvSpPr>
          <p:cNvPr id="201738" name="Text Box 15"/>
          <p:cNvSpPr txBox="1">
            <a:spLocks noChangeArrowheads="1"/>
          </p:cNvSpPr>
          <p:nvPr/>
        </p:nvSpPr>
        <p:spPr bwMode="auto">
          <a:xfrm>
            <a:off x="6172200" y="1957388"/>
            <a:ext cx="579438" cy="650875"/>
          </a:xfrm>
          <a:prstGeom prst="rect">
            <a:avLst/>
          </a:prstGeom>
          <a:noFill/>
          <a:ln w="9525">
            <a:solidFill>
              <a:schemeClr val="tx1"/>
            </a:solidFill>
            <a:miter lim="800000"/>
            <a:headEnd/>
            <a:tailEnd/>
          </a:ln>
        </p:spPr>
        <p:txBody>
          <a:bodyPr>
            <a:spAutoFit/>
          </a:bodyPr>
          <a:lstStyle/>
          <a:p>
            <a:pPr>
              <a:spcBef>
                <a:spcPct val="50000"/>
              </a:spcBef>
            </a:pPr>
            <a:r>
              <a:rPr lang="en-US" altLang="zh-TW">
                <a:latin typeface="標楷體" pitchFamily="65" charset="-120"/>
                <a:ea typeface="標楷體" pitchFamily="65" charset="-120"/>
              </a:rPr>
              <a:t>G</a:t>
            </a:r>
            <a:r>
              <a:rPr lang="zh-TW" altLang="en-US">
                <a:latin typeface="標楷體" pitchFamily="65" charset="-120"/>
                <a:ea typeface="標楷體" pitchFamily="65" charset="-120"/>
              </a:rPr>
              <a:t>工地</a:t>
            </a:r>
          </a:p>
        </p:txBody>
      </p:sp>
      <p:sp>
        <p:nvSpPr>
          <p:cNvPr id="201739" name="Text Box 16"/>
          <p:cNvSpPr txBox="1">
            <a:spLocks noChangeArrowheads="1"/>
          </p:cNvSpPr>
          <p:nvPr/>
        </p:nvSpPr>
        <p:spPr bwMode="auto">
          <a:xfrm>
            <a:off x="6858000" y="1957388"/>
            <a:ext cx="579438" cy="650875"/>
          </a:xfrm>
          <a:prstGeom prst="rect">
            <a:avLst/>
          </a:prstGeom>
          <a:noFill/>
          <a:ln w="9525">
            <a:solidFill>
              <a:schemeClr val="tx1"/>
            </a:solidFill>
            <a:miter lim="800000"/>
            <a:headEnd/>
            <a:tailEnd/>
          </a:ln>
        </p:spPr>
        <p:txBody>
          <a:bodyPr>
            <a:spAutoFit/>
          </a:bodyPr>
          <a:lstStyle/>
          <a:p>
            <a:pPr>
              <a:spcBef>
                <a:spcPct val="50000"/>
              </a:spcBef>
            </a:pPr>
            <a:r>
              <a:rPr lang="en-US" altLang="zh-TW">
                <a:latin typeface="標楷體" pitchFamily="65" charset="-120"/>
                <a:ea typeface="標楷體" pitchFamily="65" charset="-120"/>
              </a:rPr>
              <a:t>H</a:t>
            </a:r>
            <a:r>
              <a:rPr lang="zh-TW" altLang="en-US">
                <a:latin typeface="標楷體" pitchFamily="65" charset="-120"/>
                <a:ea typeface="標楷體" pitchFamily="65" charset="-120"/>
              </a:rPr>
              <a:t>工地</a:t>
            </a:r>
          </a:p>
        </p:txBody>
      </p:sp>
      <p:sp>
        <p:nvSpPr>
          <p:cNvPr id="201740" name="Text Box 17"/>
          <p:cNvSpPr txBox="1">
            <a:spLocks noChangeArrowheads="1"/>
          </p:cNvSpPr>
          <p:nvPr/>
        </p:nvSpPr>
        <p:spPr bwMode="auto">
          <a:xfrm>
            <a:off x="7543800" y="1957388"/>
            <a:ext cx="579438" cy="650875"/>
          </a:xfrm>
          <a:prstGeom prst="rect">
            <a:avLst/>
          </a:prstGeom>
          <a:noFill/>
          <a:ln w="9525">
            <a:solidFill>
              <a:schemeClr val="tx1"/>
            </a:solidFill>
            <a:miter lim="800000"/>
            <a:headEnd/>
            <a:tailEnd/>
          </a:ln>
        </p:spPr>
        <p:txBody>
          <a:bodyPr>
            <a:spAutoFit/>
          </a:bodyPr>
          <a:lstStyle/>
          <a:p>
            <a:pPr>
              <a:spcBef>
                <a:spcPct val="50000"/>
              </a:spcBef>
            </a:pPr>
            <a:r>
              <a:rPr lang="en-US" altLang="zh-TW">
                <a:latin typeface="標楷體" pitchFamily="65" charset="-120"/>
                <a:ea typeface="標楷體" pitchFamily="65" charset="-120"/>
              </a:rPr>
              <a:t>I</a:t>
            </a:r>
            <a:r>
              <a:rPr lang="zh-TW" altLang="en-US">
                <a:latin typeface="標楷體" pitchFamily="65" charset="-120"/>
                <a:ea typeface="標楷體" pitchFamily="65" charset="-120"/>
              </a:rPr>
              <a:t>工地</a:t>
            </a:r>
          </a:p>
        </p:txBody>
      </p:sp>
      <p:sp>
        <p:nvSpPr>
          <p:cNvPr id="201741" name="Text Box 18"/>
          <p:cNvSpPr txBox="1">
            <a:spLocks noChangeArrowheads="1"/>
          </p:cNvSpPr>
          <p:nvPr/>
        </p:nvSpPr>
        <p:spPr bwMode="auto">
          <a:xfrm>
            <a:off x="1887538" y="3903663"/>
            <a:ext cx="914400" cy="406400"/>
          </a:xfrm>
          <a:prstGeom prst="rect">
            <a:avLst/>
          </a:prstGeom>
          <a:solidFill>
            <a:srgbClr val="0099FF"/>
          </a:solidFill>
          <a:ln w="9525">
            <a:solidFill>
              <a:schemeClr val="tx1"/>
            </a:solidFill>
            <a:miter lim="800000"/>
            <a:headEnd/>
            <a:tailEnd/>
          </a:ln>
        </p:spPr>
        <p:txBody>
          <a:bodyPr>
            <a:spAutoFit/>
          </a:bodyPr>
          <a:lstStyle/>
          <a:p>
            <a:pPr>
              <a:spcBef>
                <a:spcPct val="50000"/>
              </a:spcBef>
            </a:pPr>
            <a:r>
              <a:rPr lang="en-US" altLang="zh-TW" sz="2000">
                <a:solidFill>
                  <a:schemeClr val="bg1"/>
                </a:solidFill>
                <a:latin typeface="標楷體" pitchFamily="65" charset="-120"/>
                <a:ea typeface="標楷體" pitchFamily="65" charset="-120"/>
              </a:rPr>
              <a:t> </a:t>
            </a:r>
            <a:r>
              <a:rPr lang="zh-TW" altLang="en-US" sz="2000">
                <a:solidFill>
                  <a:schemeClr val="bg1"/>
                </a:solidFill>
                <a:latin typeface="標楷體" pitchFamily="65" charset="-120"/>
                <a:ea typeface="標楷體" pitchFamily="65" charset="-120"/>
              </a:rPr>
              <a:t>基礎</a:t>
            </a:r>
          </a:p>
        </p:txBody>
      </p:sp>
      <p:sp>
        <p:nvSpPr>
          <p:cNvPr id="201742" name="Text Box 19"/>
          <p:cNvSpPr txBox="1">
            <a:spLocks noChangeArrowheads="1"/>
          </p:cNvSpPr>
          <p:nvPr/>
        </p:nvSpPr>
        <p:spPr bwMode="auto">
          <a:xfrm>
            <a:off x="3030538" y="3903663"/>
            <a:ext cx="914400" cy="406400"/>
          </a:xfrm>
          <a:prstGeom prst="rect">
            <a:avLst/>
          </a:prstGeom>
          <a:solidFill>
            <a:srgbClr val="0099FF"/>
          </a:solidFill>
          <a:ln w="9525">
            <a:solidFill>
              <a:schemeClr val="tx1"/>
            </a:solidFill>
            <a:miter lim="800000"/>
            <a:headEnd/>
            <a:tailEnd/>
          </a:ln>
        </p:spPr>
        <p:txBody>
          <a:bodyPr>
            <a:spAutoFit/>
          </a:bodyPr>
          <a:lstStyle/>
          <a:p>
            <a:pPr>
              <a:spcBef>
                <a:spcPct val="50000"/>
              </a:spcBef>
            </a:pPr>
            <a:r>
              <a:rPr lang="en-US" altLang="zh-TW" sz="2000">
                <a:solidFill>
                  <a:schemeClr val="bg1"/>
                </a:solidFill>
                <a:latin typeface="標楷體" pitchFamily="65" charset="-120"/>
                <a:ea typeface="標楷體" pitchFamily="65" charset="-120"/>
              </a:rPr>
              <a:t> </a:t>
            </a:r>
            <a:r>
              <a:rPr lang="zh-TW" altLang="en-US" sz="2000">
                <a:solidFill>
                  <a:schemeClr val="bg1"/>
                </a:solidFill>
                <a:latin typeface="標楷體" pitchFamily="65" charset="-120"/>
                <a:ea typeface="標楷體" pitchFamily="65" charset="-120"/>
              </a:rPr>
              <a:t>結構</a:t>
            </a:r>
          </a:p>
        </p:txBody>
      </p:sp>
      <p:sp>
        <p:nvSpPr>
          <p:cNvPr id="201743" name="Text Box 20"/>
          <p:cNvSpPr txBox="1">
            <a:spLocks noChangeArrowheads="1"/>
          </p:cNvSpPr>
          <p:nvPr/>
        </p:nvSpPr>
        <p:spPr bwMode="auto">
          <a:xfrm>
            <a:off x="4173538" y="3903663"/>
            <a:ext cx="914400" cy="406400"/>
          </a:xfrm>
          <a:prstGeom prst="rect">
            <a:avLst/>
          </a:prstGeom>
          <a:solidFill>
            <a:srgbClr val="0099FF"/>
          </a:solidFill>
          <a:ln w="9525">
            <a:solidFill>
              <a:schemeClr val="tx1"/>
            </a:solidFill>
            <a:miter lim="800000"/>
            <a:headEnd/>
            <a:tailEnd/>
          </a:ln>
        </p:spPr>
        <p:txBody>
          <a:bodyPr>
            <a:spAutoFit/>
          </a:bodyPr>
          <a:lstStyle/>
          <a:p>
            <a:pPr>
              <a:spcBef>
                <a:spcPct val="50000"/>
              </a:spcBef>
            </a:pPr>
            <a:r>
              <a:rPr lang="en-US" altLang="zh-TW" sz="2000">
                <a:solidFill>
                  <a:schemeClr val="bg1"/>
                </a:solidFill>
                <a:latin typeface="標楷體" pitchFamily="65" charset="-120"/>
                <a:ea typeface="標楷體" pitchFamily="65" charset="-120"/>
              </a:rPr>
              <a:t> </a:t>
            </a:r>
            <a:r>
              <a:rPr lang="zh-TW" altLang="en-US" sz="2000">
                <a:solidFill>
                  <a:schemeClr val="bg1"/>
                </a:solidFill>
                <a:latin typeface="標楷體" pitchFamily="65" charset="-120"/>
                <a:ea typeface="標楷體" pitchFamily="65" charset="-120"/>
              </a:rPr>
              <a:t>裝修</a:t>
            </a:r>
          </a:p>
        </p:txBody>
      </p:sp>
      <p:sp>
        <p:nvSpPr>
          <p:cNvPr id="201744" name="Text Box 21"/>
          <p:cNvSpPr txBox="1">
            <a:spLocks noChangeArrowheads="1"/>
          </p:cNvSpPr>
          <p:nvPr/>
        </p:nvSpPr>
        <p:spPr bwMode="auto">
          <a:xfrm>
            <a:off x="5316538" y="3903663"/>
            <a:ext cx="914400" cy="406400"/>
          </a:xfrm>
          <a:prstGeom prst="rect">
            <a:avLst/>
          </a:prstGeom>
          <a:solidFill>
            <a:srgbClr val="0099FF"/>
          </a:solidFill>
          <a:ln w="9525">
            <a:solidFill>
              <a:schemeClr val="tx1"/>
            </a:solidFill>
            <a:miter lim="800000"/>
            <a:headEnd/>
            <a:tailEnd/>
          </a:ln>
        </p:spPr>
        <p:txBody>
          <a:bodyPr>
            <a:spAutoFit/>
          </a:bodyPr>
          <a:lstStyle/>
          <a:p>
            <a:pPr>
              <a:spcBef>
                <a:spcPct val="50000"/>
              </a:spcBef>
            </a:pPr>
            <a:r>
              <a:rPr lang="en-US" altLang="zh-TW" sz="2000">
                <a:solidFill>
                  <a:schemeClr val="bg1"/>
                </a:solidFill>
                <a:latin typeface="標楷體" pitchFamily="65" charset="-120"/>
                <a:ea typeface="標楷體" pitchFamily="65" charset="-120"/>
              </a:rPr>
              <a:t> </a:t>
            </a:r>
            <a:r>
              <a:rPr lang="zh-TW" altLang="en-US" sz="2000">
                <a:solidFill>
                  <a:schemeClr val="bg1"/>
                </a:solidFill>
                <a:latin typeface="標楷體" pitchFamily="65" charset="-120"/>
                <a:ea typeface="標楷體" pitchFamily="65" charset="-120"/>
              </a:rPr>
              <a:t>進度</a:t>
            </a:r>
          </a:p>
        </p:txBody>
      </p:sp>
      <p:sp>
        <p:nvSpPr>
          <p:cNvPr id="201745" name="Text Box 22"/>
          <p:cNvSpPr txBox="1">
            <a:spLocks noChangeArrowheads="1"/>
          </p:cNvSpPr>
          <p:nvPr/>
        </p:nvSpPr>
        <p:spPr bwMode="auto">
          <a:xfrm>
            <a:off x="6383338" y="3903663"/>
            <a:ext cx="914400" cy="406400"/>
          </a:xfrm>
          <a:prstGeom prst="rect">
            <a:avLst/>
          </a:prstGeom>
          <a:solidFill>
            <a:srgbClr val="0099FF"/>
          </a:solidFill>
          <a:ln w="9525">
            <a:solidFill>
              <a:schemeClr val="tx1"/>
            </a:solidFill>
            <a:miter lim="800000"/>
            <a:headEnd/>
            <a:tailEnd/>
          </a:ln>
        </p:spPr>
        <p:txBody>
          <a:bodyPr>
            <a:spAutoFit/>
          </a:bodyPr>
          <a:lstStyle/>
          <a:p>
            <a:pPr>
              <a:spcBef>
                <a:spcPct val="50000"/>
              </a:spcBef>
            </a:pPr>
            <a:r>
              <a:rPr lang="en-US" altLang="zh-TW" sz="2000">
                <a:solidFill>
                  <a:schemeClr val="bg1"/>
                </a:solidFill>
                <a:latin typeface="標楷體" pitchFamily="65" charset="-120"/>
                <a:ea typeface="標楷體" pitchFamily="65" charset="-120"/>
              </a:rPr>
              <a:t> </a:t>
            </a:r>
            <a:r>
              <a:rPr lang="zh-TW" altLang="en-US" sz="2000">
                <a:solidFill>
                  <a:schemeClr val="bg1"/>
                </a:solidFill>
                <a:latin typeface="標楷體" pitchFamily="65" charset="-120"/>
                <a:ea typeface="標楷體" pitchFamily="65" charset="-120"/>
              </a:rPr>
              <a:t>成本</a:t>
            </a:r>
          </a:p>
        </p:txBody>
      </p:sp>
      <p:sp>
        <p:nvSpPr>
          <p:cNvPr id="201746" name="Text Box 23"/>
          <p:cNvSpPr txBox="1">
            <a:spLocks noChangeArrowheads="1"/>
          </p:cNvSpPr>
          <p:nvPr/>
        </p:nvSpPr>
        <p:spPr bwMode="auto">
          <a:xfrm>
            <a:off x="2743200" y="1957388"/>
            <a:ext cx="579438" cy="650875"/>
          </a:xfrm>
          <a:prstGeom prst="rect">
            <a:avLst/>
          </a:prstGeom>
          <a:noFill/>
          <a:ln w="9525">
            <a:solidFill>
              <a:schemeClr val="tx1"/>
            </a:solidFill>
            <a:miter lim="800000"/>
            <a:headEnd/>
            <a:tailEnd/>
          </a:ln>
        </p:spPr>
        <p:txBody>
          <a:bodyPr>
            <a:spAutoFit/>
          </a:bodyPr>
          <a:lstStyle/>
          <a:p>
            <a:pPr>
              <a:spcBef>
                <a:spcPct val="50000"/>
              </a:spcBef>
            </a:pPr>
            <a:r>
              <a:rPr lang="en-US" altLang="zh-TW">
                <a:latin typeface="標楷體" pitchFamily="65" charset="-120"/>
                <a:ea typeface="標楷體" pitchFamily="65" charset="-120"/>
              </a:rPr>
              <a:t>B</a:t>
            </a:r>
            <a:r>
              <a:rPr lang="zh-TW" altLang="en-US">
                <a:latin typeface="標楷體" pitchFamily="65" charset="-120"/>
                <a:ea typeface="標楷體" pitchFamily="65" charset="-120"/>
              </a:rPr>
              <a:t>工地</a:t>
            </a:r>
          </a:p>
        </p:txBody>
      </p:sp>
      <p:sp>
        <p:nvSpPr>
          <p:cNvPr id="201747" name="Text Box 25"/>
          <p:cNvSpPr txBox="1">
            <a:spLocks noChangeArrowheads="1"/>
          </p:cNvSpPr>
          <p:nvPr/>
        </p:nvSpPr>
        <p:spPr bwMode="auto">
          <a:xfrm>
            <a:off x="3348038" y="2997200"/>
            <a:ext cx="2438400" cy="365125"/>
          </a:xfrm>
          <a:prstGeom prst="rect">
            <a:avLst/>
          </a:prstGeom>
          <a:solidFill>
            <a:srgbClr val="FF3300"/>
          </a:solidFill>
          <a:ln w="38100" cmpd="dbl">
            <a:solidFill>
              <a:schemeClr val="tx1"/>
            </a:solidFill>
            <a:miter lim="800000"/>
            <a:headEnd/>
            <a:tailEnd/>
          </a:ln>
        </p:spPr>
        <p:txBody>
          <a:bodyPr>
            <a:spAutoFit/>
          </a:bodyPr>
          <a:lstStyle/>
          <a:p>
            <a:pPr algn="ctr">
              <a:lnSpc>
                <a:spcPct val="70000"/>
              </a:lnSpc>
            </a:pPr>
            <a:r>
              <a:rPr lang="en-US" altLang="zh-TW" sz="2200">
                <a:solidFill>
                  <a:schemeClr val="bg1"/>
                </a:solidFill>
                <a:latin typeface="Times New Roman" pitchFamily="18" charset="0"/>
                <a:ea typeface="標楷體" pitchFamily="65" charset="-120"/>
              </a:rPr>
              <a:t> </a:t>
            </a:r>
            <a:r>
              <a:rPr lang="zh-TW" altLang="en-US" sz="2200">
                <a:solidFill>
                  <a:schemeClr val="bg1"/>
                </a:solidFill>
                <a:latin typeface="Times New Roman" pitchFamily="18" charset="0"/>
                <a:ea typeface="標楷體" pitchFamily="65" charset="-120"/>
              </a:rPr>
              <a:t>營造實務社群</a:t>
            </a:r>
          </a:p>
        </p:txBody>
      </p:sp>
      <p:sp>
        <p:nvSpPr>
          <p:cNvPr id="201748" name="Line 27"/>
          <p:cNvSpPr>
            <a:spLocks noChangeShapeType="1"/>
          </p:cNvSpPr>
          <p:nvPr/>
        </p:nvSpPr>
        <p:spPr bwMode="auto">
          <a:xfrm>
            <a:off x="4572000" y="1195388"/>
            <a:ext cx="0" cy="509587"/>
          </a:xfrm>
          <a:prstGeom prst="line">
            <a:avLst/>
          </a:prstGeom>
          <a:noFill/>
          <a:ln w="9525">
            <a:solidFill>
              <a:schemeClr val="tx1"/>
            </a:solidFill>
            <a:round/>
            <a:headEnd/>
            <a:tailEnd type="triangle" w="med" len="med"/>
          </a:ln>
        </p:spPr>
        <p:txBody>
          <a:bodyPr/>
          <a:lstStyle/>
          <a:p>
            <a:endParaRPr lang="zh-TW" altLang="en-US"/>
          </a:p>
        </p:txBody>
      </p:sp>
      <p:sp>
        <p:nvSpPr>
          <p:cNvPr id="201749" name="Rectangle 28"/>
          <p:cNvSpPr>
            <a:spLocks noChangeArrowheads="1"/>
          </p:cNvSpPr>
          <p:nvPr/>
        </p:nvSpPr>
        <p:spPr bwMode="auto">
          <a:xfrm>
            <a:off x="1905000" y="1752600"/>
            <a:ext cx="6400800" cy="990600"/>
          </a:xfrm>
          <a:prstGeom prst="rect">
            <a:avLst/>
          </a:prstGeom>
          <a:noFill/>
          <a:ln w="9525">
            <a:solidFill>
              <a:schemeClr val="tx1"/>
            </a:solidFill>
            <a:prstDash val="dash"/>
            <a:miter lim="800000"/>
            <a:headEnd/>
            <a:tailEnd/>
          </a:ln>
        </p:spPr>
        <p:txBody>
          <a:bodyPr wrap="none" anchor="ctr"/>
          <a:lstStyle/>
          <a:p>
            <a:endParaRPr lang="zh-TW" altLang="en-US"/>
          </a:p>
        </p:txBody>
      </p:sp>
      <p:sp>
        <p:nvSpPr>
          <p:cNvPr id="201750" name="Line 29"/>
          <p:cNvSpPr>
            <a:spLocks noChangeShapeType="1"/>
          </p:cNvSpPr>
          <p:nvPr/>
        </p:nvSpPr>
        <p:spPr bwMode="auto">
          <a:xfrm flipH="1">
            <a:off x="4554538" y="3357563"/>
            <a:ext cx="17462" cy="546100"/>
          </a:xfrm>
          <a:prstGeom prst="line">
            <a:avLst/>
          </a:prstGeom>
          <a:noFill/>
          <a:ln w="9525">
            <a:solidFill>
              <a:schemeClr val="tx1"/>
            </a:solidFill>
            <a:round/>
            <a:headEnd/>
            <a:tailEnd type="triangle" w="med" len="med"/>
          </a:ln>
        </p:spPr>
        <p:txBody>
          <a:bodyPr/>
          <a:lstStyle/>
          <a:p>
            <a:endParaRPr lang="zh-TW" altLang="en-US"/>
          </a:p>
        </p:txBody>
      </p:sp>
      <p:sp>
        <p:nvSpPr>
          <p:cNvPr id="201751" name="Text Box 30"/>
          <p:cNvSpPr txBox="1">
            <a:spLocks noChangeArrowheads="1"/>
          </p:cNvSpPr>
          <p:nvPr/>
        </p:nvSpPr>
        <p:spPr bwMode="auto">
          <a:xfrm>
            <a:off x="7373938" y="3903663"/>
            <a:ext cx="914400" cy="406400"/>
          </a:xfrm>
          <a:prstGeom prst="rect">
            <a:avLst/>
          </a:prstGeom>
          <a:solidFill>
            <a:srgbClr val="0099FF"/>
          </a:solidFill>
          <a:ln w="9525">
            <a:solidFill>
              <a:schemeClr val="tx1"/>
            </a:solidFill>
            <a:miter lim="800000"/>
            <a:headEnd/>
            <a:tailEnd/>
          </a:ln>
        </p:spPr>
        <p:txBody>
          <a:bodyPr>
            <a:spAutoFit/>
          </a:bodyPr>
          <a:lstStyle/>
          <a:p>
            <a:pPr>
              <a:spcBef>
                <a:spcPct val="50000"/>
              </a:spcBef>
            </a:pPr>
            <a:r>
              <a:rPr lang="en-US" altLang="zh-TW" sz="2000">
                <a:solidFill>
                  <a:schemeClr val="bg1"/>
                </a:solidFill>
                <a:latin typeface="標楷體" pitchFamily="65" charset="-120"/>
                <a:ea typeface="標楷體" pitchFamily="65" charset="-120"/>
              </a:rPr>
              <a:t> </a:t>
            </a:r>
            <a:r>
              <a:rPr lang="zh-TW" altLang="en-US" sz="2000">
                <a:solidFill>
                  <a:schemeClr val="bg1"/>
                </a:solidFill>
                <a:latin typeface="標楷體" pitchFamily="65" charset="-120"/>
                <a:ea typeface="標楷體" pitchFamily="65" charset="-120"/>
              </a:rPr>
              <a:t>其他</a:t>
            </a:r>
          </a:p>
        </p:txBody>
      </p:sp>
      <p:sp>
        <p:nvSpPr>
          <p:cNvPr id="201752" name="Text Box 33"/>
          <p:cNvSpPr txBox="1">
            <a:spLocks noChangeArrowheads="1"/>
          </p:cNvSpPr>
          <p:nvPr/>
        </p:nvSpPr>
        <p:spPr bwMode="auto">
          <a:xfrm>
            <a:off x="971550" y="549275"/>
            <a:ext cx="457200" cy="3316288"/>
          </a:xfrm>
          <a:prstGeom prst="rect">
            <a:avLst/>
          </a:prstGeom>
          <a:solidFill>
            <a:srgbClr val="FF3300"/>
          </a:solidFill>
          <a:ln w="38100" cmpd="dbl">
            <a:solidFill>
              <a:schemeClr val="tx1"/>
            </a:solidFill>
            <a:miter lim="800000"/>
            <a:headEnd/>
            <a:tailEnd/>
          </a:ln>
        </p:spPr>
        <p:txBody>
          <a:bodyPr>
            <a:spAutoFit/>
          </a:bodyPr>
          <a:lstStyle/>
          <a:p>
            <a:pPr>
              <a:spcBef>
                <a:spcPct val="50000"/>
              </a:spcBef>
            </a:pPr>
            <a:r>
              <a:rPr lang="en-US" altLang="zh-TW" sz="2200">
                <a:solidFill>
                  <a:schemeClr val="bg1"/>
                </a:solidFill>
                <a:latin typeface="Times New Roman" pitchFamily="18" charset="0"/>
                <a:ea typeface="標楷體" pitchFamily="65" charset="-120"/>
              </a:rPr>
              <a:t> </a:t>
            </a:r>
            <a:r>
              <a:rPr lang="zh-TW" altLang="en-US" sz="2200">
                <a:solidFill>
                  <a:schemeClr val="bg1"/>
                </a:solidFill>
                <a:latin typeface="Times New Roman" pitchFamily="18" charset="0"/>
                <a:ea typeface="標楷體" pitchFamily="65" charset="-120"/>
              </a:rPr>
              <a:t>正</a:t>
            </a:r>
          </a:p>
          <a:p>
            <a:pPr>
              <a:spcBef>
                <a:spcPct val="50000"/>
              </a:spcBef>
            </a:pPr>
            <a:r>
              <a:rPr lang="zh-TW" altLang="en-US" sz="2200">
                <a:solidFill>
                  <a:schemeClr val="bg1"/>
                </a:solidFill>
                <a:latin typeface="Times New Roman" pitchFamily="18" charset="0"/>
                <a:ea typeface="標楷體" pitchFamily="65" charset="-120"/>
              </a:rPr>
              <a:t>式</a:t>
            </a:r>
          </a:p>
          <a:p>
            <a:pPr>
              <a:spcBef>
                <a:spcPct val="50000"/>
              </a:spcBef>
            </a:pPr>
            <a:r>
              <a:rPr lang="zh-TW" altLang="en-US" sz="2200">
                <a:solidFill>
                  <a:schemeClr val="bg1"/>
                </a:solidFill>
                <a:latin typeface="Times New Roman" pitchFamily="18" charset="0"/>
                <a:ea typeface="標楷體" pitchFamily="65" charset="-120"/>
              </a:rPr>
              <a:t>工</a:t>
            </a:r>
          </a:p>
          <a:p>
            <a:pPr>
              <a:spcBef>
                <a:spcPct val="50000"/>
              </a:spcBef>
            </a:pPr>
            <a:r>
              <a:rPr lang="zh-TW" altLang="en-US" sz="2200">
                <a:solidFill>
                  <a:schemeClr val="bg1"/>
                </a:solidFill>
                <a:latin typeface="Times New Roman" pitchFamily="18" charset="0"/>
                <a:ea typeface="標楷體" pitchFamily="65" charset="-120"/>
              </a:rPr>
              <a:t>作</a:t>
            </a:r>
          </a:p>
          <a:p>
            <a:pPr>
              <a:spcBef>
                <a:spcPct val="50000"/>
              </a:spcBef>
            </a:pPr>
            <a:r>
              <a:rPr lang="zh-TW" altLang="en-US" sz="2200">
                <a:solidFill>
                  <a:schemeClr val="bg1"/>
                </a:solidFill>
                <a:latin typeface="Times New Roman" pitchFamily="18" charset="0"/>
                <a:ea typeface="標楷體" pitchFamily="65" charset="-120"/>
              </a:rPr>
              <a:t>群</a:t>
            </a:r>
          </a:p>
          <a:p>
            <a:pPr>
              <a:spcBef>
                <a:spcPct val="50000"/>
              </a:spcBef>
            </a:pPr>
            <a:r>
              <a:rPr lang="zh-TW" altLang="en-US" sz="2200">
                <a:solidFill>
                  <a:schemeClr val="bg1"/>
                </a:solidFill>
                <a:latin typeface="Times New Roman" pitchFamily="18" charset="0"/>
                <a:ea typeface="標楷體" pitchFamily="65" charset="-120"/>
              </a:rPr>
              <a:t>組</a:t>
            </a:r>
          </a:p>
        </p:txBody>
      </p:sp>
      <p:sp>
        <p:nvSpPr>
          <p:cNvPr id="201753" name="Line 34"/>
          <p:cNvSpPr>
            <a:spLocks noChangeShapeType="1"/>
          </p:cNvSpPr>
          <p:nvPr/>
        </p:nvSpPr>
        <p:spPr bwMode="auto">
          <a:xfrm>
            <a:off x="1447800" y="2033588"/>
            <a:ext cx="457200" cy="0"/>
          </a:xfrm>
          <a:prstGeom prst="line">
            <a:avLst/>
          </a:prstGeom>
          <a:noFill/>
          <a:ln w="9525">
            <a:solidFill>
              <a:schemeClr val="tx1"/>
            </a:solidFill>
            <a:round/>
            <a:headEnd/>
            <a:tailEnd type="triangle" w="med" len="med"/>
          </a:ln>
        </p:spPr>
        <p:txBody>
          <a:bodyPr/>
          <a:lstStyle/>
          <a:p>
            <a:endParaRPr lang="zh-TW" altLang="en-US"/>
          </a:p>
        </p:txBody>
      </p:sp>
      <p:sp>
        <p:nvSpPr>
          <p:cNvPr id="201754" name="Line 35"/>
          <p:cNvSpPr>
            <a:spLocks noChangeShapeType="1"/>
          </p:cNvSpPr>
          <p:nvPr/>
        </p:nvSpPr>
        <p:spPr bwMode="auto">
          <a:xfrm>
            <a:off x="2344738" y="3598863"/>
            <a:ext cx="5486400" cy="0"/>
          </a:xfrm>
          <a:prstGeom prst="line">
            <a:avLst/>
          </a:prstGeom>
          <a:noFill/>
          <a:ln w="9525">
            <a:solidFill>
              <a:schemeClr val="tx1"/>
            </a:solidFill>
            <a:round/>
            <a:headEnd/>
            <a:tailEnd/>
          </a:ln>
        </p:spPr>
        <p:txBody>
          <a:bodyPr/>
          <a:lstStyle/>
          <a:p>
            <a:endParaRPr lang="zh-TW" altLang="en-US"/>
          </a:p>
        </p:txBody>
      </p:sp>
      <p:sp>
        <p:nvSpPr>
          <p:cNvPr id="201755" name="Line 36"/>
          <p:cNvSpPr>
            <a:spLocks noChangeShapeType="1"/>
          </p:cNvSpPr>
          <p:nvPr/>
        </p:nvSpPr>
        <p:spPr bwMode="auto">
          <a:xfrm>
            <a:off x="2344738" y="3598863"/>
            <a:ext cx="0" cy="304800"/>
          </a:xfrm>
          <a:prstGeom prst="line">
            <a:avLst/>
          </a:prstGeom>
          <a:noFill/>
          <a:ln w="9525">
            <a:solidFill>
              <a:schemeClr val="tx1"/>
            </a:solidFill>
            <a:round/>
            <a:headEnd/>
            <a:tailEnd type="triangle" w="med" len="med"/>
          </a:ln>
        </p:spPr>
        <p:txBody>
          <a:bodyPr/>
          <a:lstStyle/>
          <a:p>
            <a:endParaRPr lang="zh-TW" altLang="en-US"/>
          </a:p>
        </p:txBody>
      </p:sp>
      <p:sp>
        <p:nvSpPr>
          <p:cNvPr id="201756" name="Line 37"/>
          <p:cNvSpPr>
            <a:spLocks noChangeShapeType="1"/>
          </p:cNvSpPr>
          <p:nvPr/>
        </p:nvSpPr>
        <p:spPr bwMode="auto">
          <a:xfrm>
            <a:off x="7831138" y="3598863"/>
            <a:ext cx="0" cy="304800"/>
          </a:xfrm>
          <a:prstGeom prst="line">
            <a:avLst/>
          </a:prstGeom>
          <a:noFill/>
          <a:ln w="9525">
            <a:solidFill>
              <a:schemeClr val="tx1"/>
            </a:solidFill>
            <a:round/>
            <a:headEnd/>
            <a:tailEnd type="triangle" w="med" len="med"/>
          </a:ln>
        </p:spPr>
        <p:txBody>
          <a:bodyPr/>
          <a:lstStyle/>
          <a:p>
            <a:endParaRPr lang="zh-TW" altLang="en-US"/>
          </a:p>
        </p:txBody>
      </p:sp>
      <p:sp>
        <p:nvSpPr>
          <p:cNvPr id="201757" name="Line 38"/>
          <p:cNvSpPr>
            <a:spLocks noChangeShapeType="1"/>
          </p:cNvSpPr>
          <p:nvPr/>
        </p:nvSpPr>
        <p:spPr bwMode="auto">
          <a:xfrm>
            <a:off x="6840538" y="3598863"/>
            <a:ext cx="0" cy="304800"/>
          </a:xfrm>
          <a:prstGeom prst="line">
            <a:avLst/>
          </a:prstGeom>
          <a:noFill/>
          <a:ln w="9525">
            <a:solidFill>
              <a:schemeClr val="tx1"/>
            </a:solidFill>
            <a:round/>
            <a:headEnd/>
            <a:tailEnd type="triangle" w="med" len="med"/>
          </a:ln>
        </p:spPr>
        <p:txBody>
          <a:bodyPr/>
          <a:lstStyle/>
          <a:p>
            <a:endParaRPr lang="zh-TW" altLang="en-US"/>
          </a:p>
        </p:txBody>
      </p:sp>
      <p:sp>
        <p:nvSpPr>
          <p:cNvPr id="201758" name="Line 39"/>
          <p:cNvSpPr>
            <a:spLocks noChangeShapeType="1"/>
          </p:cNvSpPr>
          <p:nvPr/>
        </p:nvSpPr>
        <p:spPr bwMode="auto">
          <a:xfrm>
            <a:off x="5773738" y="3598863"/>
            <a:ext cx="0" cy="304800"/>
          </a:xfrm>
          <a:prstGeom prst="line">
            <a:avLst/>
          </a:prstGeom>
          <a:noFill/>
          <a:ln w="9525">
            <a:solidFill>
              <a:schemeClr val="tx1"/>
            </a:solidFill>
            <a:round/>
            <a:headEnd/>
            <a:tailEnd type="triangle" w="med" len="med"/>
          </a:ln>
        </p:spPr>
        <p:txBody>
          <a:bodyPr/>
          <a:lstStyle/>
          <a:p>
            <a:endParaRPr lang="zh-TW" altLang="en-US"/>
          </a:p>
        </p:txBody>
      </p:sp>
      <p:sp>
        <p:nvSpPr>
          <p:cNvPr id="201759" name="Line 40"/>
          <p:cNvSpPr>
            <a:spLocks noChangeShapeType="1"/>
          </p:cNvSpPr>
          <p:nvPr/>
        </p:nvSpPr>
        <p:spPr bwMode="auto">
          <a:xfrm>
            <a:off x="3487738" y="3598863"/>
            <a:ext cx="0" cy="304800"/>
          </a:xfrm>
          <a:prstGeom prst="line">
            <a:avLst/>
          </a:prstGeom>
          <a:noFill/>
          <a:ln w="9525">
            <a:solidFill>
              <a:schemeClr val="tx1"/>
            </a:solidFill>
            <a:round/>
            <a:headEnd/>
            <a:tailEnd type="triangle" w="med" len="med"/>
          </a:ln>
        </p:spPr>
        <p:txBody>
          <a:bodyPr/>
          <a:lstStyle/>
          <a:p>
            <a:endParaRPr lang="zh-TW" altLang="en-US"/>
          </a:p>
        </p:txBody>
      </p:sp>
      <p:sp>
        <p:nvSpPr>
          <p:cNvPr id="201760" name="Text Box 45"/>
          <p:cNvSpPr txBox="1">
            <a:spLocks noChangeArrowheads="1"/>
          </p:cNvSpPr>
          <p:nvPr/>
        </p:nvSpPr>
        <p:spPr bwMode="auto">
          <a:xfrm>
            <a:off x="1811338" y="4437063"/>
            <a:ext cx="381000" cy="1377950"/>
          </a:xfrm>
          <a:prstGeom prst="rect">
            <a:avLst/>
          </a:prstGeom>
          <a:solidFill>
            <a:srgbClr val="0099CC"/>
          </a:solidFill>
          <a:ln w="9525">
            <a:solidFill>
              <a:schemeClr val="tx1"/>
            </a:solidFill>
            <a:miter lim="800000"/>
            <a:headEnd/>
            <a:tailEnd/>
          </a:ln>
        </p:spPr>
        <p:txBody>
          <a:bodyPr>
            <a:spAutoFit/>
          </a:bodyPr>
          <a:lstStyle/>
          <a:p>
            <a:pPr>
              <a:spcBef>
                <a:spcPct val="50000"/>
              </a:spcBef>
            </a:pPr>
            <a:r>
              <a:rPr lang="en-US" altLang="zh-TW" sz="1400">
                <a:solidFill>
                  <a:schemeClr val="bg1"/>
                </a:solidFill>
                <a:latin typeface="標楷體" pitchFamily="65" charset="-120"/>
                <a:ea typeface="標楷體" pitchFamily="65" charset="-120"/>
              </a:rPr>
              <a:t>   </a:t>
            </a:r>
            <a:r>
              <a:rPr lang="zh-TW" altLang="en-US" sz="1400">
                <a:solidFill>
                  <a:schemeClr val="bg1"/>
                </a:solidFill>
                <a:latin typeface="標楷體" pitchFamily="65" charset="-120"/>
                <a:ea typeface="標楷體" pitchFamily="65" charset="-120"/>
              </a:rPr>
              <a:t>各分項工程</a:t>
            </a:r>
          </a:p>
        </p:txBody>
      </p:sp>
      <p:sp>
        <p:nvSpPr>
          <p:cNvPr id="201761" name="Text Box 46"/>
          <p:cNvSpPr txBox="1">
            <a:spLocks noChangeArrowheads="1"/>
          </p:cNvSpPr>
          <p:nvPr/>
        </p:nvSpPr>
        <p:spPr bwMode="auto">
          <a:xfrm>
            <a:off x="2192338" y="4437063"/>
            <a:ext cx="381000" cy="1377950"/>
          </a:xfrm>
          <a:prstGeom prst="rect">
            <a:avLst/>
          </a:prstGeom>
          <a:solidFill>
            <a:srgbClr val="0099CC"/>
          </a:solidFill>
          <a:ln w="9525">
            <a:solidFill>
              <a:schemeClr val="tx1"/>
            </a:solidFill>
            <a:miter lim="800000"/>
            <a:headEnd/>
            <a:tailEnd/>
          </a:ln>
        </p:spPr>
        <p:txBody>
          <a:bodyPr>
            <a:spAutoFit/>
          </a:bodyPr>
          <a:lstStyle/>
          <a:p>
            <a:pPr>
              <a:spcBef>
                <a:spcPct val="50000"/>
              </a:spcBef>
            </a:pPr>
            <a:r>
              <a:rPr lang="en-US" altLang="zh-TW" sz="1400">
                <a:solidFill>
                  <a:schemeClr val="bg1"/>
                </a:solidFill>
                <a:latin typeface="標楷體" pitchFamily="65" charset="-120"/>
                <a:ea typeface="標楷體" pitchFamily="65" charset="-120"/>
              </a:rPr>
              <a:t>   </a:t>
            </a:r>
            <a:r>
              <a:rPr lang="zh-TW" altLang="en-US" sz="1400">
                <a:solidFill>
                  <a:schemeClr val="bg1"/>
                </a:solidFill>
                <a:latin typeface="標楷體" pitchFamily="65" charset="-120"/>
                <a:ea typeface="標楷體" pitchFamily="65" charset="-120"/>
              </a:rPr>
              <a:t>各分項工程</a:t>
            </a:r>
          </a:p>
        </p:txBody>
      </p:sp>
      <p:sp>
        <p:nvSpPr>
          <p:cNvPr id="201762" name="Text Box 47"/>
          <p:cNvSpPr txBox="1">
            <a:spLocks noChangeArrowheads="1"/>
          </p:cNvSpPr>
          <p:nvPr/>
        </p:nvSpPr>
        <p:spPr bwMode="auto">
          <a:xfrm>
            <a:off x="2573338" y="4437063"/>
            <a:ext cx="381000" cy="1377950"/>
          </a:xfrm>
          <a:prstGeom prst="rect">
            <a:avLst/>
          </a:prstGeom>
          <a:solidFill>
            <a:srgbClr val="0099CC"/>
          </a:solidFill>
          <a:ln w="9525">
            <a:solidFill>
              <a:schemeClr val="tx1"/>
            </a:solidFill>
            <a:miter lim="800000"/>
            <a:headEnd/>
            <a:tailEnd/>
          </a:ln>
        </p:spPr>
        <p:txBody>
          <a:bodyPr>
            <a:spAutoFit/>
          </a:bodyPr>
          <a:lstStyle/>
          <a:p>
            <a:pPr>
              <a:spcBef>
                <a:spcPct val="50000"/>
              </a:spcBef>
            </a:pPr>
            <a:r>
              <a:rPr lang="en-US" altLang="zh-TW" sz="1400">
                <a:solidFill>
                  <a:schemeClr val="bg1"/>
                </a:solidFill>
                <a:latin typeface="標楷體" pitchFamily="65" charset="-120"/>
                <a:ea typeface="標楷體" pitchFamily="65" charset="-120"/>
              </a:rPr>
              <a:t>   </a:t>
            </a:r>
            <a:r>
              <a:rPr lang="zh-TW" altLang="en-US" sz="1400">
                <a:solidFill>
                  <a:schemeClr val="bg1"/>
                </a:solidFill>
                <a:latin typeface="標楷體" pitchFamily="65" charset="-120"/>
                <a:ea typeface="標楷體" pitchFamily="65" charset="-120"/>
              </a:rPr>
              <a:t>各分項工程</a:t>
            </a:r>
          </a:p>
        </p:txBody>
      </p:sp>
      <p:sp>
        <p:nvSpPr>
          <p:cNvPr id="201763" name="Text Box 48"/>
          <p:cNvSpPr txBox="1">
            <a:spLocks noChangeArrowheads="1"/>
          </p:cNvSpPr>
          <p:nvPr/>
        </p:nvSpPr>
        <p:spPr bwMode="auto">
          <a:xfrm>
            <a:off x="2954338" y="4437063"/>
            <a:ext cx="381000" cy="1377950"/>
          </a:xfrm>
          <a:prstGeom prst="rect">
            <a:avLst/>
          </a:prstGeom>
          <a:solidFill>
            <a:srgbClr val="0099CC"/>
          </a:solidFill>
          <a:ln w="9525">
            <a:solidFill>
              <a:schemeClr val="tx1"/>
            </a:solidFill>
            <a:miter lim="800000"/>
            <a:headEnd/>
            <a:tailEnd/>
          </a:ln>
        </p:spPr>
        <p:txBody>
          <a:bodyPr>
            <a:spAutoFit/>
          </a:bodyPr>
          <a:lstStyle/>
          <a:p>
            <a:pPr>
              <a:spcBef>
                <a:spcPct val="50000"/>
              </a:spcBef>
            </a:pPr>
            <a:r>
              <a:rPr lang="en-US" altLang="zh-TW" sz="1400">
                <a:solidFill>
                  <a:schemeClr val="bg1"/>
                </a:solidFill>
                <a:latin typeface="標楷體" pitchFamily="65" charset="-120"/>
                <a:ea typeface="標楷體" pitchFamily="65" charset="-120"/>
              </a:rPr>
              <a:t>   </a:t>
            </a:r>
            <a:r>
              <a:rPr lang="zh-TW" altLang="en-US" sz="1400">
                <a:solidFill>
                  <a:schemeClr val="bg1"/>
                </a:solidFill>
                <a:latin typeface="標楷體" pitchFamily="65" charset="-120"/>
                <a:ea typeface="標楷體" pitchFamily="65" charset="-120"/>
              </a:rPr>
              <a:t>各分項工程</a:t>
            </a:r>
          </a:p>
        </p:txBody>
      </p:sp>
      <p:sp>
        <p:nvSpPr>
          <p:cNvPr id="201764" name="Text Box 49"/>
          <p:cNvSpPr txBox="1">
            <a:spLocks noChangeArrowheads="1"/>
          </p:cNvSpPr>
          <p:nvPr/>
        </p:nvSpPr>
        <p:spPr bwMode="auto">
          <a:xfrm>
            <a:off x="3335338" y="4437063"/>
            <a:ext cx="381000" cy="1377950"/>
          </a:xfrm>
          <a:prstGeom prst="rect">
            <a:avLst/>
          </a:prstGeom>
          <a:solidFill>
            <a:srgbClr val="0099CC"/>
          </a:solidFill>
          <a:ln w="9525">
            <a:solidFill>
              <a:schemeClr val="tx1"/>
            </a:solidFill>
            <a:miter lim="800000"/>
            <a:headEnd/>
            <a:tailEnd/>
          </a:ln>
        </p:spPr>
        <p:txBody>
          <a:bodyPr>
            <a:spAutoFit/>
          </a:bodyPr>
          <a:lstStyle/>
          <a:p>
            <a:pPr>
              <a:spcBef>
                <a:spcPct val="50000"/>
              </a:spcBef>
            </a:pPr>
            <a:r>
              <a:rPr lang="en-US" altLang="zh-TW" sz="1400">
                <a:solidFill>
                  <a:schemeClr val="bg1"/>
                </a:solidFill>
                <a:latin typeface="標楷體" pitchFamily="65" charset="-120"/>
                <a:ea typeface="標楷體" pitchFamily="65" charset="-120"/>
              </a:rPr>
              <a:t>   </a:t>
            </a:r>
            <a:r>
              <a:rPr lang="zh-TW" altLang="en-US" sz="1400">
                <a:solidFill>
                  <a:schemeClr val="bg1"/>
                </a:solidFill>
                <a:latin typeface="標楷體" pitchFamily="65" charset="-120"/>
                <a:ea typeface="標楷體" pitchFamily="65" charset="-120"/>
              </a:rPr>
              <a:t>各分項工程</a:t>
            </a:r>
          </a:p>
        </p:txBody>
      </p:sp>
      <p:sp>
        <p:nvSpPr>
          <p:cNvPr id="201765" name="Text Box 50"/>
          <p:cNvSpPr txBox="1">
            <a:spLocks noChangeArrowheads="1"/>
          </p:cNvSpPr>
          <p:nvPr/>
        </p:nvSpPr>
        <p:spPr bwMode="auto">
          <a:xfrm>
            <a:off x="3716338" y="4437063"/>
            <a:ext cx="381000" cy="1377950"/>
          </a:xfrm>
          <a:prstGeom prst="rect">
            <a:avLst/>
          </a:prstGeom>
          <a:solidFill>
            <a:srgbClr val="0099CC"/>
          </a:solidFill>
          <a:ln w="9525">
            <a:solidFill>
              <a:schemeClr val="tx1"/>
            </a:solidFill>
            <a:miter lim="800000"/>
            <a:headEnd/>
            <a:tailEnd/>
          </a:ln>
        </p:spPr>
        <p:txBody>
          <a:bodyPr>
            <a:spAutoFit/>
          </a:bodyPr>
          <a:lstStyle/>
          <a:p>
            <a:pPr>
              <a:spcBef>
                <a:spcPct val="50000"/>
              </a:spcBef>
            </a:pPr>
            <a:r>
              <a:rPr lang="en-US" altLang="zh-TW" sz="1400">
                <a:solidFill>
                  <a:schemeClr val="bg1"/>
                </a:solidFill>
                <a:latin typeface="標楷體" pitchFamily="65" charset="-120"/>
                <a:ea typeface="標楷體" pitchFamily="65" charset="-120"/>
              </a:rPr>
              <a:t>   </a:t>
            </a:r>
            <a:r>
              <a:rPr lang="zh-TW" altLang="en-US" sz="1400">
                <a:solidFill>
                  <a:schemeClr val="bg1"/>
                </a:solidFill>
                <a:latin typeface="標楷體" pitchFamily="65" charset="-120"/>
                <a:ea typeface="標楷體" pitchFamily="65" charset="-120"/>
              </a:rPr>
              <a:t>各分項工程</a:t>
            </a:r>
          </a:p>
        </p:txBody>
      </p:sp>
      <p:sp>
        <p:nvSpPr>
          <p:cNvPr id="201766" name="Text Box 51"/>
          <p:cNvSpPr txBox="1">
            <a:spLocks noChangeArrowheads="1"/>
          </p:cNvSpPr>
          <p:nvPr/>
        </p:nvSpPr>
        <p:spPr bwMode="auto">
          <a:xfrm>
            <a:off x="4097338" y="4437063"/>
            <a:ext cx="381000" cy="1377950"/>
          </a:xfrm>
          <a:prstGeom prst="rect">
            <a:avLst/>
          </a:prstGeom>
          <a:solidFill>
            <a:srgbClr val="0099CC"/>
          </a:solidFill>
          <a:ln w="9525">
            <a:solidFill>
              <a:schemeClr val="tx1"/>
            </a:solidFill>
            <a:miter lim="800000"/>
            <a:headEnd/>
            <a:tailEnd/>
          </a:ln>
        </p:spPr>
        <p:txBody>
          <a:bodyPr>
            <a:spAutoFit/>
          </a:bodyPr>
          <a:lstStyle/>
          <a:p>
            <a:pPr>
              <a:spcBef>
                <a:spcPct val="50000"/>
              </a:spcBef>
            </a:pPr>
            <a:r>
              <a:rPr lang="en-US" altLang="zh-TW" sz="1400">
                <a:solidFill>
                  <a:schemeClr val="bg1"/>
                </a:solidFill>
                <a:latin typeface="標楷體" pitchFamily="65" charset="-120"/>
                <a:ea typeface="標楷體" pitchFamily="65" charset="-120"/>
              </a:rPr>
              <a:t>   </a:t>
            </a:r>
            <a:r>
              <a:rPr lang="zh-TW" altLang="en-US" sz="1400">
                <a:solidFill>
                  <a:schemeClr val="bg1"/>
                </a:solidFill>
                <a:latin typeface="標楷體" pitchFamily="65" charset="-120"/>
                <a:ea typeface="標楷體" pitchFamily="65" charset="-120"/>
              </a:rPr>
              <a:t>各分項工程</a:t>
            </a:r>
          </a:p>
        </p:txBody>
      </p:sp>
      <p:sp>
        <p:nvSpPr>
          <p:cNvPr id="201767" name="Text Box 52"/>
          <p:cNvSpPr txBox="1">
            <a:spLocks noChangeArrowheads="1"/>
          </p:cNvSpPr>
          <p:nvPr/>
        </p:nvSpPr>
        <p:spPr bwMode="auto">
          <a:xfrm>
            <a:off x="4478338" y="4437063"/>
            <a:ext cx="381000" cy="1377950"/>
          </a:xfrm>
          <a:prstGeom prst="rect">
            <a:avLst/>
          </a:prstGeom>
          <a:solidFill>
            <a:srgbClr val="0099CC"/>
          </a:solidFill>
          <a:ln w="9525">
            <a:solidFill>
              <a:schemeClr val="tx1"/>
            </a:solidFill>
            <a:miter lim="800000"/>
            <a:headEnd/>
            <a:tailEnd/>
          </a:ln>
        </p:spPr>
        <p:txBody>
          <a:bodyPr>
            <a:spAutoFit/>
          </a:bodyPr>
          <a:lstStyle/>
          <a:p>
            <a:pPr>
              <a:spcBef>
                <a:spcPct val="50000"/>
              </a:spcBef>
            </a:pPr>
            <a:r>
              <a:rPr lang="en-US" altLang="zh-TW" sz="1400">
                <a:solidFill>
                  <a:schemeClr val="bg1"/>
                </a:solidFill>
                <a:latin typeface="標楷體" pitchFamily="65" charset="-120"/>
                <a:ea typeface="標楷體" pitchFamily="65" charset="-120"/>
              </a:rPr>
              <a:t>   </a:t>
            </a:r>
            <a:r>
              <a:rPr lang="zh-TW" altLang="en-US" sz="1400">
                <a:solidFill>
                  <a:schemeClr val="bg1"/>
                </a:solidFill>
                <a:latin typeface="標楷體" pitchFamily="65" charset="-120"/>
                <a:ea typeface="標楷體" pitchFamily="65" charset="-120"/>
              </a:rPr>
              <a:t>各分項工程</a:t>
            </a:r>
          </a:p>
        </p:txBody>
      </p:sp>
      <p:sp>
        <p:nvSpPr>
          <p:cNvPr id="201768" name="Text Box 53"/>
          <p:cNvSpPr txBox="1">
            <a:spLocks noChangeArrowheads="1"/>
          </p:cNvSpPr>
          <p:nvPr/>
        </p:nvSpPr>
        <p:spPr bwMode="auto">
          <a:xfrm>
            <a:off x="4859338" y="4437063"/>
            <a:ext cx="381000" cy="1377950"/>
          </a:xfrm>
          <a:prstGeom prst="rect">
            <a:avLst/>
          </a:prstGeom>
          <a:solidFill>
            <a:srgbClr val="0099CC"/>
          </a:solidFill>
          <a:ln w="9525">
            <a:solidFill>
              <a:schemeClr val="tx1"/>
            </a:solidFill>
            <a:miter lim="800000"/>
            <a:headEnd/>
            <a:tailEnd/>
          </a:ln>
        </p:spPr>
        <p:txBody>
          <a:bodyPr>
            <a:spAutoFit/>
          </a:bodyPr>
          <a:lstStyle/>
          <a:p>
            <a:pPr>
              <a:spcBef>
                <a:spcPct val="50000"/>
              </a:spcBef>
            </a:pPr>
            <a:r>
              <a:rPr lang="en-US" altLang="zh-TW" sz="1400">
                <a:solidFill>
                  <a:schemeClr val="bg1"/>
                </a:solidFill>
                <a:latin typeface="標楷體" pitchFamily="65" charset="-120"/>
                <a:ea typeface="標楷體" pitchFamily="65" charset="-120"/>
              </a:rPr>
              <a:t>   </a:t>
            </a:r>
            <a:r>
              <a:rPr lang="zh-TW" altLang="en-US" sz="1400">
                <a:solidFill>
                  <a:schemeClr val="bg1"/>
                </a:solidFill>
                <a:latin typeface="標楷體" pitchFamily="65" charset="-120"/>
                <a:ea typeface="標楷體" pitchFamily="65" charset="-120"/>
              </a:rPr>
              <a:t>各分項工程</a:t>
            </a:r>
          </a:p>
        </p:txBody>
      </p:sp>
      <p:sp>
        <p:nvSpPr>
          <p:cNvPr id="201769" name="Line 54"/>
          <p:cNvSpPr>
            <a:spLocks noChangeShapeType="1"/>
          </p:cNvSpPr>
          <p:nvPr/>
        </p:nvSpPr>
        <p:spPr bwMode="auto">
          <a:xfrm>
            <a:off x="1963738" y="4360863"/>
            <a:ext cx="762000" cy="0"/>
          </a:xfrm>
          <a:prstGeom prst="line">
            <a:avLst/>
          </a:prstGeom>
          <a:noFill/>
          <a:ln w="9525">
            <a:solidFill>
              <a:schemeClr val="tx1"/>
            </a:solidFill>
            <a:round/>
            <a:headEnd/>
            <a:tailEnd/>
          </a:ln>
        </p:spPr>
        <p:txBody>
          <a:bodyPr/>
          <a:lstStyle/>
          <a:p>
            <a:endParaRPr lang="zh-TW" altLang="en-US"/>
          </a:p>
        </p:txBody>
      </p:sp>
      <p:sp>
        <p:nvSpPr>
          <p:cNvPr id="201770" name="Line 55"/>
          <p:cNvSpPr>
            <a:spLocks noChangeShapeType="1"/>
          </p:cNvSpPr>
          <p:nvPr/>
        </p:nvSpPr>
        <p:spPr bwMode="auto">
          <a:xfrm>
            <a:off x="2339975" y="4292600"/>
            <a:ext cx="4763" cy="144463"/>
          </a:xfrm>
          <a:prstGeom prst="line">
            <a:avLst/>
          </a:prstGeom>
          <a:noFill/>
          <a:ln w="9525">
            <a:solidFill>
              <a:schemeClr val="tx1"/>
            </a:solidFill>
            <a:round/>
            <a:headEnd/>
            <a:tailEnd/>
          </a:ln>
        </p:spPr>
        <p:txBody>
          <a:bodyPr/>
          <a:lstStyle/>
          <a:p>
            <a:endParaRPr lang="zh-TW" altLang="en-US"/>
          </a:p>
        </p:txBody>
      </p:sp>
      <p:sp>
        <p:nvSpPr>
          <p:cNvPr id="201771" name="Line 56"/>
          <p:cNvSpPr>
            <a:spLocks noChangeShapeType="1"/>
          </p:cNvSpPr>
          <p:nvPr/>
        </p:nvSpPr>
        <p:spPr bwMode="auto">
          <a:xfrm>
            <a:off x="2725738" y="4360863"/>
            <a:ext cx="0" cy="76200"/>
          </a:xfrm>
          <a:prstGeom prst="line">
            <a:avLst/>
          </a:prstGeom>
          <a:noFill/>
          <a:ln w="9525">
            <a:solidFill>
              <a:schemeClr val="tx1"/>
            </a:solidFill>
            <a:round/>
            <a:headEnd/>
            <a:tailEnd/>
          </a:ln>
        </p:spPr>
        <p:txBody>
          <a:bodyPr/>
          <a:lstStyle/>
          <a:p>
            <a:endParaRPr lang="zh-TW" altLang="en-US"/>
          </a:p>
        </p:txBody>
      </p:sp>
      <p:sp>
        <p:nvSpPr>
          <p:cNvPr id="201772" name="Line 57"/>
          <p:cNvSpPr>
            <a:spLocks noChangeShapeType="1"/>
          </p:cNvSpPr>
          <p:nvPr/>
        </p:nvSpPr>
        <p:spPr bwMode="auto">
          <a:xfrm>
            <a:off x="1963738" y="4360863"/>
            <a:ext cx="0" cy="76200"/>
          </a:xfrm>
          <a:prstGeom prst="line">
            <a:avLst/>
          </a:prstGeom>
          <a:noFill/>
          <a:ln w="9525">
            <a:solidFill>
              <a:schemeClr val="tx1"/>
            </a:solidFill>
            <a:round/>
            <a:headEnd/>
            <a:tailEnd/>
          </a:ln>
        </p:spPr>
        <p:txBody>
          <a:bodyPr/>
          <a:lstStyle/>
          <a:p>
            <a:endParaRPr lang="zh-TW" altLang="en-US"/>
          </a:p>
        </p:txBody>
      </p:sp>
      <p:sp>
        <p:nvSpPr>
          <p:cNvPr id="201773" name="Line 58"/>
          <p:cNvSpPr>
            <a:spLocks noChangeShapeType="1"/>
          </p:cNvSpPr>
          <p:nvPr/>
        </p:nvSpPr>
        <p:spPr bwMode="auto">
          <a:xfrm>
            <a:off x="3106738" y="4360863"/>
            <a:ext cx="762000" cy="0"/>
          </a:xfrm>
          <a:prstGeom prst="line">
            <a:avLst/>
          </a:prstGeom>
          <a:noFill/>
          <a:ln w="9525">
            <a:solidFill>
              <a:schemeClr val="tx1"/>
            </a:solidFill>
            <a:round/>
            <a:headEnd/>
            <a:tailEnd/>
          </a:ln>
        </p:spPr>
        <p:txBody>
          <a:bodyPr/>
          <a:lstStyle/>
          <a:p>
            <a:endParaRPr lang="zh-TW" altLang="en-US"/>
          </a:p>
        </p:txBody>
      </p:sp>
      <p:sp>
        <p:nvSpPr>
          <p:cNvPr id="201774" name="Line 59"/>
          <p:cNvSpPr>
            <a:spLocks noChangeShapeType="1"/>
          </p:cNvSpPr>
          <p:nvPr/>
        </p:nvSpPr>
        <p:spPr bwMode="auto">
          <a:xfrm flipH="1">
            <a:off x="3487738" y="4292600"/>
            <a:ext cx="4762" cy="144463"/>
          </a:xfrm>
          <a:prstGeom prst="line">
            <a:avLst/>
          </a:prstGeom>
          <a:noFill/>
          <a:ln w="9525">
            <a:solidFill>
              <a:schemeClr val="tx1"/>
            </a:solidFill>
            <a:round/>
            <a:headEnd/>
            <a:tailEnd/>
          </a:ln>
        </p:spPr>
        <p:txBody>
          <a:bodyPr/>
          <a:lstStyle/>
          <a:p>
            <a:endParaRPr lang="zh-TW" altLang="en-US"/>
          </a:p>
        </p:txBody>
      </p:sp>
      <p:sp>
        <p:nvSpPr>
          <p:cNvPr id="201775" name="Line 60"/>
          <p:cNvSpPr>
            <a:spLocks noChangeShapeType="1"/>
          </p:cNvSpPr>
          <p:nvPr/>
        </p:nvSpPr>
        <p:spPr bwMode="auto">
          <a:xfrm>
            <a:off x="3868738" y="4360863"/>
            <a:ext cx="0" cy="76200"/>
          </a:xfrm>
          <a:prstGeom prst="line">
            <a:avLst/>
          </a:prstGeom>
          <a:noFill/>
          <a:ln w="9525">
            <a:solidFill>
              <a:schemeClr val="tx1"/>
            </a:solidFill>
            <a:round/>
            <a:headEnd/>
            <a:tailEnd/>
          </a:ln>
        </p:spPr>
        <p:txBody>
          <a:bodyPr/>
          <a:lstStyle/>
          <a:p>
            <a:endParaRPr lang="zh-TW" altLang="en-US"/>
          </a:p>
        </p:txBody>
      </p:sp>
      <p:sp>
        <p:nvSpPr>
          <p:cNvPr id="201776" name="Line 61"/>
          <p:cNvSpPr>
            <a:spLocks noChangeShapeType="1"/>
          </p:cNvSpPr>
          <p:nvPr/>
        </p:nvSpPr>
        <p:spPr bwMode="auto">
          <a:xfrm>
            <a:off x="3106738" y="4360863"/>
            <a:ext cx="0" cy="76200"/>
          </a:xfrm>
          <a:prstGeom prst="line">
            <a:avLst/>
          </a:prstGeom>
          <a:noFill/>
          <a:ln w="9525">
            <a:solidFill>
              <a:schemeClr val="tx1"/>
            </a:solidFill>
            <a:round/>
            <a:headEnd/>
            <a:tailEnd/>
          </a:ln>
        </p:spPr>
        <p:txBody>
          <a:bodyPr/>
          <a:lstStyle/>
          <a:p>
            <a:endParaRPr lang="zh-TW" altLang="en-US"/>
          </a:p>
        </p:txBody>
      </p:sp>
      <p:sp>
        <p:nvSpPr>
          <p:cNvPr id="201777" name="Line 62"/>
          <p:cNvSpPr>
            <a:spLocks noChangeShapeType="1"/>
          </p:cNvSpPr>
          <p:nvPr/>
        </p:nvSpPr>
        <p:spPr bwMode="auto">
          <a:xfrm>
            <a:off x="4249738" y="4360863"/>
            <a:ext cx="762000" cy="0"/>
          </a:xfrm>
          <a:prstGeom prst="line">
            <a:avLst/>
          </a:prstGeom>
          <a:noFill/>
          <a:ln w="9525">
            <a:solidFill>
              <a:schemeClr val="tx1"/>
            </a:solidFill>
            <a:round/>
            <a:headEnd/>
            <a:tailEnd/>
          </a:ln>
        </p:spPr>
        <p:txBody>
          <a:bodyPr/>
          <a:lstStyle/>
          <a:p>
            <a:endParaRPr lang="zh-TW" altLang="en-US"/>
          </a:p>
        </p:txBody>
      </p:sp>
      <p:sp>
        <p:nvSpPr>
          <p:cNvPr id="201778" name="Line 63"/>
          <p:cNvSpPr>
            <a:spLocks noChangeShapeType="1"/>
          </p:cNvSpPr>
          <p:nvPr/>
        </p:nvSpPr>
        <p:spPr bwMode="auto">
          <a:xfrm flipH="1">
            <a:off x="4630738" y="4292600"/>
            <a:ext cx="12700" cy="144463"/>
          </a:xfrm>
          <a:prstGeom prst="line">
            <a:avLst/>
          </a:prstGeom>
          <a:noFill/>
          <a:ln w="9525">
            <a:solidFill>
              <a:schemeClr val="tx1"/>
            </a:solidFill>
            <a:round/>
            <a:headEnd/>
            <a:tailEnd/>
          </a:ln>
        </p:spPr>
        <p:txBody>
          <a:bodyPr/>
          <a:lstStyle/>
          <a:p>
            <a:endParaRPr lang="zh-TW" altLang="en-US"/>
          </a:p>
        </p:txBody>
      </p:sp>
      <p:sp>
        <p:nvSpPr>
          <p:cNvPr id="201779" name="Line 64"/>
          <p:cNvSpPr>
            <a:spLocks noChangeShapeType="1"/>
          </p:cNvSpPr>
          <p:nvPr/>
        </p:nvSpPr>
        <p:spPr bwMode="auto">
          <a:xfrm>
            <a:off x="5011738" y="4360863"/>
            <a:ext cx="0" cy="76200"/>
          </a:xfrm>
          <a:prstGeom prst="line">
            <a:avLst/>
          </a:prstGeom>
          <a:noFill/>
          <a:ln w="9525">
            <a:solidFill>
              <a:schemeClr val="tx1"/>
            </a:solidFill>
            <a:round/>
            <a:headEnd/>
            <a:tailEnd/>
          </a:ln>
        </p:spPr>
        <p:txBody>
          <a:bodyPr/>
          <a:lstStyle/>
          <a:p>
            <a:endParaRPr lang="zh-TW" altLang="en-US"/>
          </a:p>
        </p:txBody>
      </p:sp>
      <p:sp>
        <p:nvSpPr>
          <p:cNvPr id="201780" name="Line 65"/>
          <p:cNvSpPr>
            <a:spLocks noChangeShapeType="1"/>
          </p:cNvSpPr>
          <p:nvPr/>
        </p:nvSpPr>
        <p:spPr bwMode="auto">
          <a:xfrm>
            <a:off x="4249738" y="4360863"/>
            <a:ext cx="0" cy="76200"/>
          </a:xfrm>
          <a:prstGeom prst="line">
            <a:avLst/>
          </a:prstGeom>
          <a:noFill/>
          <a:ln w="9525">
            <a:solidFill>
              <a:schemeClr val="tx1"/>
            </a:solidFill>
            <a:round/>
            <a:headEnd/>
            <a:tailEnd/>
          </a:ln>
        </p:spPr>
        <p:txBody>
          <a:bodyPr/>
          <a:lstStyle/>
          <a:p>
            <a:endParaRPr lang="zh-TW"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4"/>
          <p:cNvSpPr>
            <a:spLocks noGrp="1"/>
          </p:cNvSpPr>
          <p:nvPr>
            <p:ph type="sldNum" sz="quarter" idx="12"/>
          </p:nvPr>
        </p:nvSpPr>
        <p:spPr/>
        <p:txBody>
          <a:bodyPr/>
          <a:lstStyle/>
          <a:p>
            <a:pPr>
              <a:defRPr/>
            </a:pPr>
            <a:fld id="{5746FA0B-E311-4D60-AB9A-A5F9573EDD42}" type="slidenum">
              <a:rPr lang="en-US" altLang="zh-TW"/>
              <a:pPr>
                <a:defRPr/>
              </a:pPr>
              <a:t>9</a:t>
            </a:fld>
            <a:endParaRPr lang="en-US" altLang="zh-TW"/>
          </a:p>
        </p:txBody>
      </p:sp>
      <p:sp>
        <p:nvSpPr>
          <p:cNvPr id="1248258" name="Rectangle 1026"/>
          <p:cNvSpPr>
            <a:spLocks noGrp="1" noChangeArrowheads="1"/>
          </p:cNvSpPr>
          <p:nvPr>
            <p:ph type="title"/>
          </p:nvPr>
        </p:nvSpPr>
        <p:spPr>
          <a:xfrm>
            <a:off x="762000" y="0"/>
            <a:ext cx="7772400" cy="1143000"/>
          </a:xfrm>
        </p:spPr>
        <p:txBody>
          <a:bodyPr/>
          <a:lstStyle/>
          <a:p>
            <a:pPr eaLnBrk="1" hangingPunct="1">
              <a:defRPr/>
            </a:pPr>
            <a:r>
              <a:rPr lang="en-US" altLang="zh-TW" smtClean="0"/>
              <a:t>CoP</a:t>
            </a:r>
            <a:r>
              <a:rPr lang="zh-TW" altLang="en-US" smtClean="0"/>
              <a:t>發展五階段</a:t>
            </a:r>
          </a:p>
        </p:txBody>
      </p:sp>
      <p:pic>
        <p:nvPicPr>
          <p:cNvPr id="202756" name="Picture 1027"/>
          <p:cNvPicPr>
            <a:picLocks noChangeAspect="1" noChangeArrowheads="1"/>
          </p:cNvPicPr>
          <p:nvPr/>
        </p:nvPicPr>
        <p:blipFill>
          <a:blip r:embed="rId2" cstate="print">
            <a:lum bright="-18000" contrast="48000"/>
          </a:blip>
          <a:srcRect/>
          <a:stretch>
            <a:fillRect/>
          </a:stretch>
        </p:blipFill>
        <p:spPr bwMode="auto">
          <a:xfrm>
            <a:off x="228600" y="1371600"/>
            <a:ext cx="8534400" cy="2085975"/>
          </a:xfrm>
          <a:prstGeom prst="rect">
            <a:avLst/>
          </a:prstGeom>
          <a:noFill/>
          <a:ln w="9525">
            <a:noFill/>
            <a:miter lim="800000"/>
            <a:headEnd/>
            <a:tailEnd/>
          </a:ln>
        </p:spPr>
      </p:pic>
      <p:pic>
        <p:nvPicPr>
          <p:cNvPr id="202757" name="Picture 1028"/>
          <p:cNvPicPr>
            <a:picLocks noChangeAspect="1" noChangeArrowheads="1"/>
          </p:cNvPicPr>
          <p:nvPr/>
        </p:nvPicPr>
        <p:blipFill>
          <a:blip r:embed="rId3" cstate="print">
            <a:lum bright="-6000" contrast="24000"/>
          </a:blip>
          <a:srcRect/>
          <a:stretch>
            <a:fillRect/>
          </a:stretch>
        </p:blipFill>
        <p:spPr bwMode="auto">
          <a:xfrm>
            <a:off x="228600" y="3581400"/>
            <a:ext cx="8610600" cy="1519238"/>
          </a:xfrm>
          <a:prstGeom prst="rect">
            <a:avLst/>
          </a:prstGeom>
          <a:noFill/>
          <a:ln w="9525">
            <a:noFill/>
            <a:miter lim="800000"/>
            <a:headEnd/>
            <a:tailEnd/>
          </a:ln>
        </p:spPr>
      </p:pic>
      <p:sp>
        <p:nvSpPr>
          <p:cNvPr id="202758" name="Text Box 1029"/>
          <p:cNvSpPr txBox="1">
            <a:spLocks noChangeArrowheads="1"/>
          </p:cNvSpPr>
          <p:nvPr/>
        </p:nvSpPr>
        <p:spPr bwMode="auto">
          <a:xfrm>
            <a:off x="2362200" y="5715000"/>
            <a:ext cx="3702050" cy="366713"/>
          </a:xfrm>
          <a:prstGeom prst="rect">
            <a:avLst/>
          </a:prstGeom>
          <a:noFill/>
          <a:ln w="9525">
            <a:noFill/>
            <a:miter lim="800000"/>
            <a:headEnd/>
            <a:tailEnd/>
          </a:ln>
        </p:spPr>
        <p:txBody>
          <a:bodyPr wrap="none">
            <a:spAutoFit/>
          </a:bodyPr>
          <a:lstStyle/>
          <a:p>
            <a:pPr algn="ctr"/>
            <a:r>
              <a:rPr lang="zh-TW" altLang="en-US">
                <a:latin typeface="Times New Roman" pitchFamily="18" charset="0"/>
                <a:ea typeface="標楷體" pitchFamily="65" charset="-120"/>
              </a:rPr>
              <a:t>資料來源：</a:t>
            </a:r>
            <a:r>
              <a:rPr lang="en-US" altLang="zh-TW">
                <a:latin typeface="Times New Roman" pitchFamily="18" charset="0"/>
                <a:ea typeface="標楷體" pitchFamily="65" charset="-120"/>
              </a:rPr>
              <a:t>Gongla and Pizzuto, 2001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教學目標">
  <a:themeElements>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Skm">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km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Skm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Skm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Skm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Skm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Skm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Skm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Skm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教學目標</Template>
  <TotalTime>2</TotalTime>
  <Words>2039</Words>
  <Application>Microsoft Office PowerPoint</Application>
  <PresentationFormat>如螢幕大小 (4:3)</PresentationFormat>
  <Paragraphs>460</Paragraphs>
  <Slides>31</Slides>
  <Notes>3</Notes>
  <HiddenSlides>0</HiddenSlides>
  <MMClips>0</MMClips>
  <ScaleCrop>false</ScaleCrop>
  <HeadingPairs>
    <vt:vector size="8" baseType="variant">
      <vt:variant>
        <vt:lpstr>使用字型</vt:lpstr>
      </vt:variant>
      <vt:variant>
        <vt:i4>9</vt:i4>
      </vt:variant>
      <vt:variant>
        <vt:lpstr>佈景主題</vt:lpstr>
      </vt:variant>
      <vt:variant>
        <vt:i4>1</vt:i4>
      </vt:variant>
      <vt:variant>
        <vt:lpstr>內嵌 OLE 伺服程式</vt:lpstr>
      </vt:variant>
      <vt:variant>
        <vt:i4>2</vt:i4>
      </vt:variant>
      <vt:variant>
        <vt:lpstr>投影片標題</vt:lpstr>
      </vt:variant>
      <vt:variant>
        <vt:i4>31</vt:i4>
      </vt:variant>
    </vt:vector>
  </HeadingPairs>
  <TitlesOfParts>
    <vt:vector size="43" baseType="lpstr">
      <vt:lpstr>Monotype Sorts</vt:lpstr>
      <vt:lpstr>新細明體</vt:lpstr>
      <vt:lpstr>標楷體</vt:lpstr>
      <vt:lpstr>Arial</vt:lpstr>
      <vt:lpstr>Calibri</vt:lpstr>
      <vt:lpstr>Symbol</vt:lpstr>
      <vt:lpstr>Times New Roman</vt:lpstr>
      <vt:lpstr>Verdana</vt:lpstr>
      <vt:lpstr>Wingdings</vt:lpstr>
      <vt:lpstr>教學目標</vt:lpstr>
      <vt:lpstr>PhotoImpact</vt:lpstr>
      <vt:lpstr>投影片</vt:lpstr>
      <vt:lpstr>工作群組與實務社群</vt:lpstr>
      <vt:lpstr>實務社群(Communities of Practice)</vt:lpstr>
      <vt:lpstr>實務社群(Communities of Practice)</vt:lpstr>
      <vt:lpstr>實務社群(Communities of Practice)</vt:lpstr>
      <vt:lpstr>Xerox的知識社群</vt:lpstr>
      <vt:lpstr>Xerox的社群機制</vt:lpstr>
      <vt:lpstr>實務社群比較</vt:lpstr>
      <vt:lpstr>PowerPoint 簡報</vt:lpstr>
      <vt:lpstr>CoP發展五階段</vt:lpstr>
      <vt:lpstr>PowerPoint 簡報</vt:lpstr>
      <vt:lpstr>學習型CoP =   (個人 + 組內 + 組間)制度化學習機制 * 五項修練</vt:lpstr>
      <vt:lpstr>知識創新模式</vt:lpstr>
      <vt:lpstr>知識創新模式</vt:lpstr>
      <vt:lpstr>實務社群的效益</vt:lpstr>
      <vt:lpstr>整合跨領域知識實例 打破組織藩籬、建立分享雛型</vt:lpstr>
      <vt:lpstr>Microsoft的實務社群系統</vt:lpstr>
      <vt:lpstr>Microsoft的實務社群系統</vt:lpstr>
      <vt:lpstr>Microsoft的實務社群系統</vt:lpstr>
      <vt:lpstr>讀書會的實務社群系統</vt:lpstr>
      <vt:lpstr>半導體實務社群系統</vt:lpstr>
      <vt:lpstr>PowerPoint 簡報</vt:lpstr>
      <vt:lpstr>PowerPoint 簡報</vt:lpstr>
      <vt:lpstr>台科大資管系知識管理社群系統</vt:lpstr>
      <vt:lpstr>台科大資管系知識管理社群系統</vt:lpstr>
      <vt:lpstr>實務社群的要件</vt:lpstr>
      <vt:lpstr>社群管理流程</vt:lpstr>
      <vt:lpstr>社群管理系統架構</vt:lpstr>
      <vt:lpstr>社群運作階段評估問卷</vt:lpstr>
      <vt:lpstr>社群問卷結果</vt:lpstr>
      <vt:lpstr>社群文章點閱查詢</vt:lpstr>
      <vt:lpstr>社群活力查詢</vt:lpstr>
    </vt:vector>
  </TitlesOfParts>
  <Company>Your Company Name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工作群組與實務社群</dc:title>
  <dc:creator>Your User Name</dc:creator>
  <cp:lastModifiedBy>George Lee</cp:lastModifiedBy>
  <cp:revision>2</cp:revision>
  <dcterms:created xsi:type="dcterms:W3CDTF">2010-07-14T02:18:27Z</dcterms:created>
  <dcterms:modified xsi:type="dcterms:W3CDTF">2017-09-12T06:50:45Z</dcterms:modified>
</cp:coreProperties>
</file>